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</p:sldMasterIdLst>
  <p:notesMasterIdLst>
    <p:notesMasterId r:id="rId30"/>
  </p:notesMasterIdLst>
  <p:sldIdLst>
    <p:sldId id="292" r:id="rId3"/>
    <p:sldId id="293" r:id="rId4"/>
    <p:sldId id="294" r:id="rId5"/>
    <p:sldId id="295" r:id="rId6"/>
    <p:sldId id="296" r:id="rId7"/>
    <p:sldId id="297" r:id="rId8"/>
    <p:sldId id="298" r:id="rId9"/>
    <p:sldId id="299" r:id="rId10"/>
    <p:sldId id="300" r:id="rId11"/>
    <p:sldId id="266" r:id="rId12"/>
    <p:sldId id="258" r:id="rId13"/>
    <p:sldId id="259" r:id="rId14"/>
    <p:sldId id="260" r:id="rId15"/>
    <p:sldId id="261" r:id="rId16"/>
    <p:sldId id="265" r:id="rId17"/>
    <p:sldId id="262" r:id="rId18"/>
    <p:sldId id="263" r:id="rId19"/>
    <p:sldId id="264" r:id="rId20"/>
    <p:sldId id="283" r:id="rId21"/>
    <p:sldId id="284" r:id="rId22"/>
    <p:sldId id="285" r:id="rId23"/>
    <p:sldId id="286" r:id="rId24"/>
    <p:sldId id="287" r:id="rId25"/>
    <p:sldId id="288" r:id="rId26"/>
    <p:sldId id="289" r:id="rId27"/>
    <p:sldId id="290" r:id="rId28"/>
    <p:sldId id="291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7037" autoAdjust="0"/>
  </p:normalViewPr>
  <p:slideViewPr>
    <p:cSldViewPr snapToGrid="0">
      <p:cViewPr varScale="1">
        <p:scale>
          <a:sx n="49" d="100"/>
          <a:sy n="49" d="100"/>
        </p:scale>
        <p:origin x="133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/Relationships>
</file>

<file path=ppt/media/image1.png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C49E29-7464-4F30-BD18-6289C2FB3678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3AF2A-9E94-4981-BDDA-135DFDB07D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530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map(</a:t>
            </a:r>
            <a:r>
              <a:rPr lang="en-US" altLang="zh-CN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Return a new distributed dataset formed by passing each element of the source through a function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flatMap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zh-CN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-US" altLang="zh-CN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Similar to map, but each input item can be mapped to 0 or more output items (so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should return a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rather than a single item).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63AF2A-9E94-4981-BDDA-135DFDB07D9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748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DDCF76-B524-4C5F-81F2-AB986405C5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C9E8A36-2E61-4280-BF48-A26D1B73B8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96F3F4-D903-444B-B45E-49E6EDA4C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DDF206-0A6D-43D3-A0A8-24BD3171E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30284F-E0EB-4E10-B454-6FEC9AA74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8714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3A5D6F-6D4A-479C-97FE-18CEA5D30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7491A6D-9BE2-41A6-BE64-1D8EE7D37D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11B95B-EC8E-4642-A9AA-6D06B5110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28222B-BF84-48C4-9C6C-8C31B83FE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914539-7330-4F84-A39E-E32E6DC97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346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5477AD6-0978-4444-826B-785B68EB64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768FE1A-D1EB-4EE2-9AF6-32FF377D0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CBCE0E-296A-4ED8-A44F-2577C62BD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77C844-BBD7-450B-B637-EF7CA82D3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5F9702-CFFA-42C8-B411-21519535E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0067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190444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1896324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17222821"/>
      </p:ext>
    </p:extLst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4134745"/>
      </p:ext>
    </p:extLst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 anchor="t"/>
          <a:lstStyle>
            <a:lvl2pPr marL="723900" indent="-266700"/>
            <a:lvl3pPr marL="1234438" indent="-320038"/>
            <a:lvl4pPr marL="1727200" indent="-355600"/>
            <a:lvl5pPr marL="2184400" indent="-3556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9623806"/>
      </p:ext>
    </p:extLst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0">
              <a:buSzTx/>
              <a:buFontTx/>
              <a:buNone/>
              <a:defRPr sz="2400" b="1"/>
            </a:lvl2pPr>
            <a:lvl3pPr marL="0" indent="0">
              <a:buSzTx/>
              <a:buFontTx/>
              <a:buNone/>
              <a:defRPr sz="2400" b="1"/>
            </a:lvl3pPr>
            <a:lvl4pPr marL="0" indent="0">
              <a:buSzTx/>
              <a:buFontTx/>
              <a:buNone/>
              <a:defRPr sz="2400" b="1"/>
            </a:lvl4pPr>
            <a:lvl5pPr marL="0" indent="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矩形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8460996"/>
      </p:ext>
    </p:extLst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1747395"/>
      </p:ext>
    </p:extLst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2059975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B2A2F0-E6BE-41DC-9382-B88A16D82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CDCAE9-36B4-4B07-8FF2-B685388238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940C29D-BF14-4D94-A438-A0C8A6466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1D44AD-3128-4F73-BCAB-58984CF69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B8E312-402E-4EB9-98C1-CA37B644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5979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3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anchor="t"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矩形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 anchor="t"/>
          <a:lstStyle/>
          <a:p>
            <a:endParaRPr/>
          </a:p>
        </p:txBody>
      </p:sp>
      <p:sp>
        <p:nvSpPr>
          <p:cNvPr id="7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6398363"/>
      </p:ext>
    </p:extLst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3" name="图像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6084311"/>
      </p:ext>
    </p:extLst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3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2pPr marL="723900" indent="-266700"/>
            <a:lvl3pPr marL="1234438" indent="-320038"/>
            <a:lvl4pPr marL="1727200" indent="-355600"/>
            <a:lvl5pPr marL="2184400" indent="-3556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8695395"/>
      </p:ext>
    </p:extLst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标题文本"/>
          <p:cNvSpPr txBox="1"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2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anchor="t"/>
          <a:lstStyle>
            <a:lvl2pPr marL="723900" indent="-266700"/>
            <a:lvl3pPr marL="1234438" indent="-320038"/>
            <a:lvl4pPr marL="1727200" indent="-355600"/>
            <a:lvl5pPr marL="2184400" indent="-3556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3546594"/>
      </p:ext>
    </p:extLst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11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723900" indent="-266700"/>
            <a:lvl3pPr marL="1234438" indent="-320038"/>
            <a:lvl4pPr marL="1727200" indent="-355600"/>
            <a:lvl5pPr marL="2184400" indent="-3556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64667827"/>
      </p:ext>
    </p:extLst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20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723900" indent="-266700"/>
            <a:lvl3pPr marL="1234438" indent="-320038"/>
            <a:lvl4pPr marL="1727200" indent="-355600"/>
            <a:lvl5pPr marL="2184400" indent="-3556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2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9153551"/>
      </p:ext>
    </p:extLst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29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723900" indent="-266700"/>
            <a:lvl3pPr marL="1234438" indent="-320038"/>
            <a:lvl4pPr marL="1727200" indent="-355600"/>
            <a:lvl5pPr marL="2184400" indent="-355600"/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9395378"/>
      </p:ext>
    </p:extLst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标题文本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138" name="图像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39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09415504"/>
      </p:ext>
    </p:extLst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标题文本"/>
          <p:cNvSpPr txBox="1">
            <a:spLocks noGrp="1"/>
          </p:cNvSpPr>
          <p:nvPr>
            <p:ph type="title"/>
          </p:nvPr>
        </p:nvSpPr>
        <p:spPr>
          <a:xfrm>
            <a:off x="415599" y="593366"/>
            <a:ext cx="11360802" cy="763602"/>
          </a:xfrm>
          <a:prstGeom prst="rect">
            <a:avLst/>
          </a:prstGeom>
        </p:spPr>
        <p:txBody>
          <a:bodyPr lIns="121899" tIns="121899" rIns="121899" bIns="121899" anchor="t"/>
          <a:lstStyle>
            <a:lvl1pPr defTabSz="1219200">
              <a:lnSpc>
                <a:spcPct val="100000"/>
              </a:lnSpc>
              <a:defRPr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标题文本</a:t>
            </a:r>
          </a:p>
        </p:txBody>
      </p:sp>
      <p:sp>
        <p:nvSpPr>
          <p:cNvPr id="148" name="正文级别 1…"/>
          <p:cNvSpPr txBox="1">
            <a:spLocks noGrp="1"/>
          </p:cNvSpPr>
          <p:nvPr>
            <p:ph type="body" idx="1"/>
          </p:nvPr>
        </p:nvSpPr>
        <p:spPr>
          <a:xfrm>
            <a:off x="415599" y="1536633"/>
            <a:ext cx="11360802" cy="4555202"/>
          </a:xfrm>
          <a:prstGeom prst="rect">
            <a:avLst/>
          </a:prstGeom>
        </p:spPr>
        <p:txBody>
          <a:bodyPr lIns="121899" tIns="121899" rIns="121899" bIns="121899" anchor="t"/>
          <a:lstStyle>
            <a:lvl1pPr marL="0" indent="0" defTabSz="1219200">
              <a:lnSpc>
                <a:spcPct val="115000"/>
              </a:lnSpc>
              <a:spcBef>
                <a:spcPts val="2100"/>
              </a:spcBef>
              <a:buClr>
                <a:srgbClr val="595959"/>
              </a:buClr>
              <a:buFontTx/>
              <a:buChar char="●"/>
              <a:defRPr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0" defTabSz="1219200">
              <a:lnSpc>
                <a:spcPct val="115000"/>
              </a:lnSpc>
              <a:spcBef>
                <a:spcPts val="2100"/>
              </a:spcBef>
              <a:buClr>
                <a:srgbClr val="595959"/>
              </a:buClr>
              <a:buFontTx/>
              <a:buChar char="○"/>
              <a:defRPr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0" defTabSz="1219200">
              <a:lnSpc>
                <a:spcPct val="115000"/>
              </a:lnSpc>
              <a:spcBef>
                <a:spcPts val="2100"/>
              </a:spcBef>
              <a:buClr>
                <a:srgbClr val="595959"/>
              </a:buClr>
              <a:buFontTx/>
              <a:buChar char="■"/>
              <a:defRPr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0" defTabSz="1219200">
              <a:lnSpc>
                <a:spcPct val="115000"/>
              </a:lnSpc>
              <a:spcBef>
                <a:spcPts val="2100"/>
              </a:spcBef>
              <a:buClr>
                <a:srgbClr val="595959"/>
              </a:buClr>
              <a:buFontTx/>
              <a:buChar char="●"/>
              <a:defRPr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0" defTabSz="1219200">
              <a:lnSpc>
                <a:spcPct val="115000"/>
              </a:lnSpc>
              <a:spcBef>
                <a:spcPts val="2100"/>
              </a:spcBef>
              <a:buClr>
                <a:srgbClr val="595959"/>
              </a:buClr>
              <a:buFontTx/>
              <a:buChar char="○"/>
              <a:defRPr sz="24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9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602196" y="6271715"/>
            <a:ext cx="426014" cy="416613"/>
          </a:xfrm>
          <a:prstGeom prst="rect">
            <a:avLst/>
          </a:prstGeom>
        </p:spPr>
        <p:txBody>
          <a:bodyPr lIns="121899" tIns="121899" rIns="121899" bIns="121899"/>
          <a:lstStyle>
            <a:lvl1pPr defTabSz="1219200">
              <a:defRPr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83556611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AE3EE2-5AF9-4DAB-A488-7B7AC51A6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4CCF2C-CD99-408E-BE40-67E20AA9F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30B562-101E-4B0A-869F-D968BFA35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7DC444-D970-4BEC-9B6B-AC70BEA3A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5D0343-D427-45E0-8525-961AD9E63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636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D40684-2828-4158-8FED-2A95C6F0D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41D5D2-CD5B-4975-A660-FB71A1D97A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7ED1CE-6F30-4C95-92FE-5A85850DD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D34713-30A2-413B-AA55-7E6E6B937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ADDC74-51FC-42B9-ABF3-D8A150D6F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43405EE-6045-4F20-80BA-F16B699DB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3768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035404-E0CC-4655-B26F-5D0D5A0D7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9E5BCD-AA05-4A13-B137-71243D631C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2D56E8-2AD5-4836-AEE5-045AFE5817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245297B-7429-4023-95FD-E3AAB303EB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133277A-E40B-4F89-8FFA-5707F390D0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5C79B1-BE49-44AA-8C42-B9F32B21F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88EB99E-CBA5-4A38-9743-C63369AD1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E42A234-71F3-4D3C-8E5C-A6F1F6C5D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980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3BEF0A-681D-4EAA-9DD3-6866A16BD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6629858-FD02-4FF9-8B0F-E1C5A2D80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C39C3C7-E226-4AFA-B0F7-54F62F4B4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BA255D8-C9E6-4ED3-AB90-4DC100400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7105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2EDAD74-EAA6-47F6-A196-818D4F29A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80E2415-E79B-459B-BF1E-9B6457EF0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B75676B-3307-4DA2-AC93-0EB3AAE55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848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056306-1E16-4C7B-A59F-14BBD1D27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195222-0C17-41AD-9172-955EBF895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CFA6993-01C7-42DF-AB7A-D31414994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9E2DAF-EAB0-4F7C-8612-AB0E6A39B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C03FF3B-0335-4FB7-892B-6D9284009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2253906-46D9-42BF-899A-15ABEDC2A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148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C2BFE4-64A6-4189-861D-AD6D5E28A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638FEC-C48F-4D0A-87D6-FCB6B1545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93F293F-F52E-4003-A8B1-72C2E5814F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366534D-2153-4CC1-B2B5-E64B1AC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740B64E-2451-406B-9726-B924FD5EC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1B27B3-59AC-4584-81D4-4FF227D55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0958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6885268-F052-4E84-8010-9C9375142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417E41-D325-4643-A615-93BA5F475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AD08C9-8A31-4A75-8052-14F055877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75B42A-F85D-421D-9609-92701923E104}" type="datetimeFigureOut">
              <a:rPr lang="zh-CN" altLang="en-US" smtClean="0"/>
              <a:t>2017/9/25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1035EA-8968-4428-986E-0ECEFB6C07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C19045-CD32-444B-BFB8-AAC58380A4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B6F30-0057-456C-AB5F-4CA6D2E9B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9284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097262" y="6404293"/>
            <a:ext cx="256539" cy="269239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Gill Sans Light"/>
                <a:ea typeface="Gill Sans Light"/>
                <a:cs typeface="Gill Sans Light"/>
                <a:sym typeface="Gill Sans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6350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1pPr>
      <a:lvl2pPr marL="768350" marR="0" indent="-31115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2pPr>
      <a:lvl3pPr marL="1321722" marR="0" indent="-407322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3pPr>
      <a:lvl4pPr marL="1869439" marR="0" indent="-4978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4pPr>
      <a:lvl5pPr marL="2381955" marR="0" indent="-553155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Gill Sans"/>
          <a:ea typeface="Gill Sans"/>
          <a:cs typeface="Gill Sans"/>
          <a:sym typeface="Gill San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F3AA87-AE58-4937-8133-FA645037B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     Resilient Distributed Datasets</a:t>
            </a:r>
            <a:endParaRPr lang="zh-CN" altLang="en-US" dirty="0"/>
          </a:p>
        </p:txBody>
      </p:sp>
      <p:sp>
        <p:nvSpPr>
          <p:cNvPr id="4" name="Resource allocation…">
            <a:extLst>
              <a:ext uri="{FF2B5EF4-FFF2-40B4-BE49-F238E27FC236}">
                <a16:creationId xmlns:a16="http://schemas.microsoft.com/office/drawing/2014/main" id="{A7841A29-153C-4058-9584-740AECE4EF87}"/>
              </a:ext>
            </a:extLst>
          </p:cNvPr>
          <p:cNvSpPr txBox="1">
            <a:spLocks/>
          </p:cNvSpPr>
          <p:nvPr/>
        </p:nvSpPr>
        <p:spPr>
          <a:xfrm>
            <a:off x="838198" y="1690687"/>
            <a:ext cx="9525002" cy="4128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lvl="0" algn="ctr">
              <a:spcBef>
                <a:spcPts val="0"/>
              </a:spcBef>
              <a:buNone/>
            </a:pPr>
            <a:r>
              <a:rPr lang="en-US" altLang="zh-CN" sz="1600" dirty="0" err="1">
                <a:latin typeface="Ubuntu"/>
                <a:ea typeface="Ubuntu"/>
                <a:cs typeface="Ubuntu"/>
                <a:sym typeface="Ubuntu"/>
              </a:rPr>
              <a:t>Matei</a:t>
            </a:r>
            <a:r>
              <a:rPr lang="en-US" altLang="zh-CN" sz="160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altLang="zh-CN" sz="1600" dirty="0" err="1">
                <a:latin typeface="Ubuntu"/>
                <a:ea typeface="Ubuntu"/>
                <a:cs typeface="Ubuntu"/>
                <a:sym typeface="Ubuntu"/>
              </a:rPr>
              <a:t>Zaharia</a:t>
            </a:r>
            <a:r>
              <a:rPr lang="en-US" altLang="zh-CN" sz="1600" dirty="0">
                <a:latin typeface="Ubuntu"/>
                <a:ea typeface="Ubuntu"/>
                <a:cs typeface="Ubuntu"/>
                <a:sym typeface="Ubuntu"/>
              </a:rPr>
              <a:t>,</a:t>
            </a:r>
            <a:r>
              <a:rPr lang="en" altLang="zh-CN" sz="160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altLang="zh-CN" sz="160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altLang="zh-CN" sz="1600" dirty="0" err="1">
                <a:latin typeface="Ubuntu"/>
                <a:ea typeface="Ubuntu"/>
                <a:cs typeface="Ubuntu"/>
                <a:sym typeface="Ubuntu"/>
              </a:rPr>
              <a:t>Mosharaf</a:t>
            </a:r>
            <a:r>
              <a:rPr lang="en-US" altLang="zh-CN" sz="1600" dirty="0">
                <a:latin typeface="Ubuntu"/>
                <a:ea typeface="Ubuntu"/>
                <a:cs typeface="Ubuntu"/>
                <a:sym typeface="Ubuntu"/>
              </a:rPr>
              <a:t> Chowdhury, </a:t>
            </a:r>
            <a:r>
              <a:rPr lang="en-US" altLang="zh-CN" sz="1600" dirty="0" err="1">
                <a:latin typeface="Ubuntu"/>
                <a:ea typeface="Ubuntu"/>
                <a:cs typeface="Ubuntu"/>
                <a:sym typeface="Ubuntu"/>
              </a:rPr>
              <a:t>Tathagata</a:t>
            </a:r>
            <a:r>
              <a:rPr lang="en-US" altLang="zh-CN" sz="1600" dirty="0">
                <a:latin typeface="Ubuntu"/>
                <a:ea typeface="Ubuntu"/>
                <a:cs typeface="Ubuntu"/>
                <a:sym typeface="Ubuntu"/>
              </a:rPr>
              <a:t> Das,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1600" dirty="0" err="1">
                <a:latin typeface="Ubuntu"/>
                <a:ea typeface="Ubuntu"/>
                <a:cs typeface="Ubuntu"/>
                <a:sym typeface="Ubuntu"/>
              </a:rPr>
              <a:t>Ankur</a:t>
            </a:r>
            <a:r>
              <a:rPr lang="en-US" sz="1600" dirty="0">
                <a:latin typeface="Ubuntu"/>
                <a:ea typeface="Ubuntu"/>
                <a:cs typeface="Ubuntu"/>
                <a:sym typeface="Ubuntu"/>
              </a:rPr>
              <a:t> Dave, Justin Ma, Murphy </a:t>
            </a:r>
            <a:r>
              <a:rPr lang="en-US" sz="1600" dirty="0" err="1">
                <a:latin typeface="Ubuntu"/>
                <a:ea typeface="Ubuntu"/>
                <a:cs typeface="Ubuntu"/>
                <a:sym typeface="Ubuntu"/>
              </a:rPr>
              <a:t>McCauley,Michael</a:t>
            </a:r>
            <a:r>
              <a:rPr lang="en-US" sz="160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sz="1600" dirty="0" err="1">
                <a:latin typeface="Ubuntu"/>
                <a:ea typeface="Ubuntu"/>
                <a:cs typeface="Ubuntu"/>
                <a:sym typeface="Ubuntu"/>
              </a:rPr>
              <a:t>J.Franklin</a:t>
            </a:r>
            <a:r>
              <a:rPr lang="en-US" sz="1600" dirty="0">
                <a:latin typeface="Ubuntu"/>
                <a:ea typeface="Ubuntu"/>
                <a:cs typeface="Ubuntu"/>
                <a:sym typeface="Ubuntu"/>
              </a:rPr>
              <a:t>, 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1600" dirty="0">
                <a:latin typeface="Ubuntu"/>
                <a:ea typeface="Ubuntu"/>
                <a:cs typeface="Ubuntu"/>
                <a:sym typeface="Ubuntu"/>
              </a:rPr>
              <a:t>Scott </a:t>
            </a:r>
            <a:r>
              <a:rPr lang="en-US" sz="1600" dirty="0" err="1">
                <a:latin typeface="Ubuntu"/>
                <a:ea typeface="Ubuntu"/>
                <a:cs typeface="Ubuntu"/>
                <a:sym typeface="Ubuntu"/>
              </a:rPr>
              <a:t>Shenker</a:t>
            </a:r>
            <a:r>
              <a:rPr lang="en-US" sz="1600" dirty="0">
                <a:latin typeface="Ubuntu"/>
                <a:ea typeface="Ubuntu"/>
                <a:cs typeface="Ubuntu"/>
                <a:sym typeface="Ubuntu"/>
              </a:rPr>
              <a:t>, Ion </a:t>
            </a:r>
            <a:r>
              <a:rPr lang="en-US" sz="1600" dirty="0" err="1">
                <a:latin typeface="Ubuntu"/>
                <a:ea typeface="Ubuntu"/>
                <a:cs typeface="Ubuntu"/>
                <a:sym typeface="Ubuntu"/>
              </a:rPr>
              <a:t>Stoica</a:t>
            </a:r>
            <a:endParaRPr lang="en-US" sz="1600" dirty="0">
              <a:latin typeface="Ubuntu"/>
              <a:ea typeface="Ubuntu"/>
              <a:cs typeface="Ubuntu"/>
              <a:sym typeface="Ubuntu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-US" sz="1600" i="1" dirty="0">
                <a:latin typeface="Ubuntu"/>
                <a:ea typeface="Ubuntu"/>
                <a:cs typeface="Ubuntu"/>
                <a:sym typeface="Ubuntu"/>
              </a:rPr>
              <a:t>University of California, Berkeley</a:t>
            </a:r>
          </a:p>
          <a:p>
            <a:pPr lvl="0" algn="ctr">
              <a:spcBef>
                <a:spcPts val="0"/>
              </a:spcBef>
              <a:buNone/>
            </a:pPr>
            <a:endParaRPr lang="en-US" sz="1500" i="1" dirty="0">
              <a:latin typeface="Ubuntu"/>
              <a:ea typeface="Ubuntu"/>
              <a:cs typeface="Ubuntu"/>
              <a:sym typeface="Ubuntu"/>
            </a:endParaRPr>
          </a:p>
          <a:p>
            <a:pPr lvl="0" algn="ctr">
              <a:spcBef>
                <a:spcPts val="0"/>
              </a:spcBef>
              <a:buNone/>
            </a:pPr>
            <a:endParaRPr lang="en-US" sz="1500" i="1" dirty="0">
              <a:latin typeface="Ubuntu"/>
              <a:ea typeface="Ubuntu"/>
              <a:cs typeface="Ubuntu"/>
              <a:sym typeface="Ubuntu"/>
            </a:endParaRPr>
          </a:p>
          <a:p>
            <a:pPr lvl="0" algn="ctr">
              <a:spcBef>
                <a:spcPts val="0"/>
              </a:spcBef>
              <a:buNone/>
            </a:pPr>
            <a:endParaRPr lang="en-US" sz="1500" i="1" dirty="0">
              <a:latin typeface="Ubuntu"/>
              <a:ea typeface="Ubuntu"/>
              <a:cs typeface="Ubuntu"/>
              <a:sym typeface="Ubuntu"/>
            </a:endParaRPr>
          </a:p>
          <a:p>
            <a:pPr lvl="0" algn="ctr">
              <a:spcBef>
                <a:spcPts val="0"/>
              </a:spcBef>
              <a:buNone/>
            </a:pPr>
            <a:endParaRPr lang="en-US" sz="1500" i="1" dirty="0">
              <a:latin typeface="Ubuntu"/>
              <a:ea typeface="Ubuntu"/>
              <a:cs typeface="Ubuntu"/>
              <a:sym typeface="Ubuntu"/>
            </a:endParaRPr>
          </a:p>
          <a:p>
            <a:pPr lvl="0" algn="ctr">
              <a:spcBef>
                <a:spcPts val="0"/>
              </a:spcBef>
              <a:buNone/>
            </a:pPr>
            <a:endParaRPr lang="en-US" sz="1500" i="1" dirty="0">
              <a:latin typeface="Ubuntu"/>
              <a:ea typeface="Ubuntu"/>
              <a:cs typeface="Ubuntu"/>
              <a:sym typeface="Ubuntu"/>
            </a:endParaRPr>
          </a:p>
          <a:p>
            <a:pPr algn="ctr">
              <a:spcBef>
                <a:spcPts val="0"/>
              </a:spcBef>
              <a:buNone/>
            </a:pPr>
            <a:r>
              <a:rPr lang="en" altLang="zh-CN" sz="1400" dirty="0">
                <a:latin typeface="Ubuntu"/>
                <a:ea typeface="Ubuntu"/>
                <a:cs typeface="Ubuntu"/>
                <a:sym typeface="Ubuntu"/>
              </a:rPr>
              <a:t>Presented by</a:t>
            </a:r>
            <a:r>
              <a:rPr lang="en-US" altLang="zh-CN" sz="140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altLang="zh-CN" sz="1400" dirty="0" err="1">
                <a:latin typeface="Ubuntu"/>
                <a:ea typeface="Ubuntu"/>
                <a:cs typeface="Ubuntu"/>
                <a:sym typeface="Ubuntu"/>
              </a:rPr>
              <a:t>Jinxiaoyu</a:t>
            </a:r>
            <a:r>
              <a:rPr lang="en-US" altLang="zh-CN" sz="1400" dirty="0">
                <a:latin typeface="Ubuntu"/>
                <a:ea typeface="Ubuntu"/>
                <a:cs typeface="Ubuntu"/>
                <a:sym typeface="Ubuntu"/>
              </a:rPr>
              <a:t> </a:t>
            </a:r>
            <a:r>
              <a:rPr lang="en-US" altLang="zh-CN" sz="1400" dirty="0" err="1">
                <a:latin typeface="Ubuntu"/>
                <a:ea typeface="Ubuntu"/>
                <a:cs typeface="Ubuntu"/>
                <a:sym typeface="Ubuntu"/>
              </a:rPr>
              <a:t>Zhi</a:t>
            </a:r>
            <a:r>
              <a:rPr lang="en-US" altLang="zh-CN" sz="1400" dirty="0">
                <a:latin typeface="Ubuntu"/>
                <a:ea typeface="Ubuntu"/>
                <a:cs typeface="Ubuntu"/>
                <a:sym typeface="Ubuntu"/>
              </a:rPr>
              <a:t>, Dong Chen, </a:t>
            </a:r>
            <a:r>
              <a:rPr lang="en-US" altLang="zh-CN" sz="1400" dirty="0" err="1">
                <a:latin typeface="Ubuntu"/>
                <a:ea typeface="Ubuntu"/>
                <a:cs typeface="Ubuntu"/>
                <a:sym typeface="Ubuntu"/>
              </a:rPr>
              <a:t>Huanyu</a:t>
            </a:r>
            <a:r>
              <a:rPr lang="en-US" altLang="zh-CN" sz="1400" dirty="0">
                <a:latin typeface="Ubuntu"/>
                <a:ea typeface="Ubuntu"/>
                <a:cs typeface="Ubuntu"/>
                <a:sym typeface="Ubuntu"/>
              </a:rPr>
              <a:t> Zhao</a:t>
            </a:r>
            <a:endParaRPr lang="en" altLang="zh-CN" sz="1400" dirty="0">
              <a:latin typeface="Ubuntu"/>
              <a:ea typeface="Ubuntu"/>
              <a:cs typeface="Ubuntu"/>
              <a:sym typeface="Ubuntu"/>
            </a:endParaRPr>
          </a:p>
          <a:p>
            <a:pPr lvl="0" algn="ctr">
              <a:spcBef>
                <a:spcPts val="0"/>
              </a:spcBef>
              <a:buNone/>
            </a:pPr>
            <a:endParaRPr lang="en-US" sz="3200" i="1" dirty="0">
              <a:sym typeface="Gill Sans Light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6908CC1-5517-42D2-94AC-B1B64E35A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7198311"/>
            <a:ext cx="4667794" cy="45719"/>
          </a:xfrm>
        </p:spPr>
        <p:txBody>
          <a:bodyPr>
            <a:normAutofit fontScale="25000" lnSpcReduction="20000"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013906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47A630-7CFD-4100-AC47-2FF673C15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Transformations and actions</a:t>
            </a:r>
            <a:endParaRPr lang="zh-CN" alt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2BE3BA-3F83-4CA8-990E-5D59D1576D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277122"/>
            <a:ext cx="5434147" cy="1319622"/>
          </a:xfrm>
        </p:spPr>
        <p:txBody>
          <a:bodyPr>
            <a:normAutofit fontScale="92500"/>
          </a:bodyPr>
          <a:lstStyle/>
          <a:p>
            <a:r>
              <a:rPr lang="en-US" altLang="zh-CN" dirty="0"/>
              <a:t>RDD{1,2,3,4}</a:t>
            </a:r>
          </a:p>
          <a:p>
            <a:pPr lvl="1"/>
            <a:r>
              <a:rPr lang="en-US" altLang="zh-CN" b="1" dirty="0"/>
              <a:t>Map</a:t>
            </a:r>
            <a:r>
              <a:rPr lang="en-US" altLang="zh-CN" dirty="0"/>
              <a:t>(x-&gt;x+1): RDD{2,3,4,4}</a:t>
            </a:r>
          </a:p>
          <a:p>
            <a:pPr lvl="1"/>
            <a:r>
              <a:rPr lang="en-US" altLang="zh-CN" b="1" dirty="0" err="1"/>
              <a:t>Flatmap</a:t>
            </a:r>
            <a:r>
              <a:rPr lang="en-US" altLang="zh-CN" dirty="0"/>
              <a:t>(x-&gt;x.to(3)): RDD{1,2,3,2,3,3,3}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D0F4C18-E350-409C-BE1E-3D62BBB642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4926" y="1330620"/>
            <a:ext cx="7158445" cy="3430385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71318B0-61D3-45FB-941F-2C68A604FAA7}"/>
              </a:ext>
            </a:extLst>
          </p:cNvPr>
          <p:cNvSpPr txBox="1">
            <a:spLocks/>
          </p:cNvSpPr>
          <p:nvPr/>
        </p:nvSpPr>
        <p:spPr>
          <a:xfrm>
            <a:off x="5434148" y="5277122"/>
            <a:ext cx="6910252" cy="131962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val a = sc.parallelize(List((1,2),(1,3),(3,4),(3,6))) </a:t>
            </a:r>
          </a:p>
          <a:p>
            <a:pPr lvl="1"/>
            <a:r>
              <a:rPr lang="en-US" altLang="zh-CN"/>
              <a:t>a.</a:t>
            </a:r>
            <a:r>
              <a:rPr lang="en-US" altLang="zh-CN" b="1"/>
              <a:t>reduceByKey</a:t>
            </a:r>
            <a:r>
              <a:rPr lang="en-US" altLang="zh-CN"/>
              <a:t>((x,y) =&gt; x + y): (1, 5) (3, 10)</a:t>
            </a:r>
          </a:p>
          <a:p>
            <a:pPr lvl="1"/>
            <a:r>
              <a:rPr lang="en-US" altLang="zh-CN"/>
              <a:t>a.</a:t>
            </a:r>
            <a:r>
              <a:rPr lang="en-US" altLang="zh-CN" b="1"/>
              <a:t>groupByKey</a:t>
            </a:r>
            <a:r>
              <a:rPr lang="en-US" altLang="zh-CN"/>
              <a:t>(): (1, (2, 3)) (3, (4, 6))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7584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Backgrou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Representing RDD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64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11173458" y="6404291"/>
            <a:ext cx="180339" cy="269239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ill Sans Light"/>
                <a:sym typeface="Gill Sans Light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ill Sans Light"/>
              <a:sym typeface="Gill Sans Light"/>
            </a:endParaRPr>
          </a:p>
        </p:txBody>
      </p:sp>
      <p:sp>
        <p:nvSpPr>
          <p:cNvPr id="165" name="Resource allocation…"/>
          <p:cNvSpPr txBox="1">
            <a:spLocks noGrp="1"/>
          </p:cNvSpPr>
          <p:nvPr>
            <p:ph type="body" sz="half" idx="1"/>
          </p:nvPr>
        </p:nvSpPr>
        <p:spPr>
          <a:xfrm>
            <a:off x="838200" y="1027906"/>
            <a:ext cx="6428104" cy="2816991"/>
          </a:xfrm>
          <a:prstGeom prst="rect">
            <a:avLst/>
          </a:prstGeom>
        </p:spPr>
        <p:txBody>
          <a:bodyPr/>
          <a:lstStyle/>
          <a:p>
            <a:r>
              <a:rPr lang="en-US" altLang="zh-CN" b="1" dirty="0">
                <a:latin typeface="DengXian" panose="02010600030101010101" pitchFamily="2" charset="-122"/>
                <a:ea typeface="DengXian" panose="02010600030101010101" pitchFamily="2" charset="-122"/>
              </a:rPr>
              <a:t>Graph-based representation</a:t>
            </a:r>
            <a:endParaRPr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dirty="0">
                <a:latin typeface="DengXian" panose="02010600030101010101" pitchFamily="2" charset="-122"/>
                <a:ea typeface="DengXian" panose="02010600030101010101" pitchFamily="2" charset="-122"/>
              </a:rPr>
              <a:t>Track lineage across a wide range of transformations without adding special logic.</a:t>
            </a:r>
            <a:endParaRPr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sp>
        <p:nvSpPr>
          <p:cNvPr id="167" name="Resource sharing…"/>
          <p:cNvSpPr txBox="1"/>
          <p:nvPr/>
        </p:nvSpPr>
        <p:spPr>
          <a:xfrm>
            <a:off x="860969" y="3587931"/>
            <a:ext cx="7499260" cy="2717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 lnSpcReduction="10000"/>
          </a:bodyPr>
          <a:lstStyle/>
          <a:p>
            <a:pPr marL="228600" lvl="0" indent="-228600" eaLnBrk="1" fontAlgn="auto" hangingPunct="0">
              <a:lnSpc>
                <a:spcPct val="90000"/>
              </a:lnSpc>
              <a:spcBef>
                <a:spcPts val="1000"/>
              </a:spcBef>
              <a:buSzPct val="100000"/>
              <a:buFont typeface="Arial"/>
              <a:buChar char="•"/>
              <a:defRPr sz="2800">
                <a:latin typeface="Gill Sans"/>
                <a:ea typeface="Gill Sans"/>
                <a:cs typeface="Gill Sans"/>
                <a:sym typeface="Gill Sans"/>
              </a:defRPr>
            </a:pPr>
            <a:r>
              <a:rPr lang="en-US" sz="2800" b="1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Interfaces of RDD</a:t>
            </a:r>
            <a:endParaRPr sz="2800" b="1" dirty="0">
              <a:solidFill>
                <a:srgbClr val="000000"/>
              </a:solidFill>
              <a:latin typeface="DengXian" panose="02010600030101010101" pitchFamily="2" charset="-122"/>
              <a:ea typeface="DengXian" panose="02010600030101010101" pitchFamily="2" charset="-122"/>
              <a:sym typeface="Gill Sans Light"/>
            </a:endParaRPr>
          </a:p>
          <a:p>
            <a:pPr marL="685800" marR="0" lvl="1" indent="-228600" algn="l" defTabSz="914400" rtl="0" eaLnBrk="1" fontAlgn="auto" latinLnBrk="0" hangingPunct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b="1" kern="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Partitions</a:t>
            </a:r>
            <a:r>
              <a:rPr lang="en-US" sz="2400" kern="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, which are atomic pieces of dataset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sym typeface="Gill Sans Light"/>
            </a:endParaRPr>
          </a:p>
          <a:p>
            <a:pPr marL="685800" marR="0" lvl="1" indent="-228600" algn="l" defTabSz="914400" rtl="0" eaLnBrk="1" fontAlgn="auto" latinLnBrk="0" hangingPunct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b="1" kern="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Dependencies</a:t>
            </a:r>
            <a:r>
              <a:rPr lang="en-US" sz="2400" kern="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 on parent RDD</a:t>
            </a:r>
          </a:p>
          <a:p>
            <a:pPr marL="685800" marR="0" lvl="1" indent="-228600" algn="l" defTabSz="914400" rtl="0" eaLnBrk="1" fontAlgn="auto" latinLnBrk="0" hangingPunct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Functions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for </a:t>
            </a:r>
            <a:r>
              <a:rPr kumimoji="0" lang="en-US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comput</a:t>
            </a:r>
            <a:r>
              <a:rPr lang="en-US" sz="2400" kern="0" dirty="0" err="1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ing</a:t>
            </a:r>
            <a:r>
              <a:rPr lang="en-US" sz="2400" kern="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 the dataset based on parents</a:t>
            </a:r>
          </a:p>
          <a:p>
            <a:pPr marL="685800" lvl="1" indent="-228600" hangingPunct="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b="1" kern="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P</a:t>
            </a:r>
            <a:r>
              <a:rPr kumimoji="0" lang="en-US" sz="2400" b="1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artition</a:t>
            </a:r>
            <a:r>
              <a:rPr kumimoji="0" 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 schema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 m</a:t>
            </a:r>
            <a:r>
              <a:rPr lang="en-US" altLang="zh-CN" sz="2400" kern="0" dirty="0" err="1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etadata</a:t>
            </a:r>
            <a:r>
              <a:rPr lang="en-US" altLang="zh-CN" sz="2400" kern="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sym typeface="Gill Sans Light"/>
            </a:endParaRPr>
          </a:p>
          <a:p>
            <a:pPr marL="685800" lvl="1" indent="-228600" hangingPunct="0">
              <a:lnSpc>
                <a:spcPct val="90000"/>
              </a:lnSpc>
              <a:spcBef>
                <a:spcPts val="500"/>
              </a:spcBef>
              <a:buSzPct val="100000"/>
              <a:buFont typeface="Arial"/>
              <a:buChar char="•"/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b="1" kern="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Data placement </a:t>
            </a:r>
            <a:r>
              <a:rPr lang="en-US" altLang="zh-CN" sz="2400" kern="0" dirty="0">
                <a:solidFill>
                  <a:srgbClr val="000000"/>
                </a:solidFill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metadata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DengXian" panose="02010600030101010101" pitchFamily="2" charset="-122"/>
              <a:ea typeface="DengXian" panose="02010600030101010101" pitchFamily="2" charset="-122"/>
              <a:sym typeface="Gill Sans Light"/>
            </a:endParaRPr>
          </a:p>
          <a:p>
            <a:pPr marL="685800" marR="0" lvl="1" indent="-228600" algn="l" defTabSz="914400" rtl="0" eaLnBrk="1" fontAlgn="auto" latinLnBrk="0" hangingPunct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Light"/>
              <a:sym typeface="Gill Sans Light"/>
            </a:endParaRPr>
          </a:p>
          <a:p>
            <a:pPr marL="685800" marR="0" lvl="1" indent="-228600" algn="l" defTabSz="914400" rtl="0" eaLnBrk="1" fontAlgn="auto" latinLnBrk="0" hangingPunct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 Light"/>
              <a:sym typeface="Gill Sans Ligh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A7DB75D8-C3DA-4822-A5A9-1FA1AC1D41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4315" y="3666455"/>
            <a:ext cx="4391155" cy="256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637793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F3AA87-AE58-4937-8133-FA645037B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Dependencies between RDDs</a:t>
            </a:r>
            <a:endParaRPr lang="zh-CN" altLang="en-US" dirty="0"/>
          </a:p>
        </p:txBody>
      </p:sp>
      <p:sp>
        <p:nvSpPr>
          <p:cNvPr id="4" name="Resource allocation…">
            <a:extLst>
              <a:ext uri="{FF2B5EF4-FFF2-40B4-BE49-F238E27FC236}">
                <a16:creationId xmlns:a16="http://schemas.microsoft.com/office/drawing/2014/main" id="{A7841A29-153C-4058-9584-740AECE4EF87}"/>
              </a:ext>
            </a:extLst>
          </p:cNvPr>
          <p:cNvSpPr txBox="1">
            <a:spLocks/>
          </p:cNvSpPr>
          <p:nvPr/>
        </p:nvSpPr>
        <p:spPr>
          <a:xfrm>
            <a:off x="759822" y="1811383"/>
            <a:ext cx="6006738" cy="4293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92500" lnSpcReduction="20000"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r>
              <a:rPr lang="en-US" altLang="zh-CN" b="1" kern="0" dirty="0">
                <a:latin typeface="DengXian" panose="02010600030101010101" pitchFamily="2" charset="-122"/>
                <a:ea typeface="DengXian" panose="02010600030101010101" pitchFamily="2" charset="-122"/>
              </a:rPr>
              <a:t>Narrow dependencies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Each partition of the parent RDD is used by </a:t>
            </a:r>
            <a:r>
              <a:rPr lang="en-US" sz="2400" b="1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at most one </a:t>
            </a: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partition of the child RDD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One to 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one</a:t>
            </a:r>
            <a:endParaRPr lang="en-US" sz="2400" kern="0" dirty="0">
              <a:latin typeface="DengXian" panose="02010600030101010101" pitchFamily="2" charset="-122"/>
              <a:ea typeface="DengXian" panose="02010600030101010101" pitchFamily="2" charset="-122"/>
              <a:cs typeface="Gill Sans Light"/>
              <a:sym typeface="Gill Sans Light"/>
            </a:endParaRPr>
          </a:p>
          <a:p>
            <a:r>
              <a:rPr lang="en-US" altLang="zh-CN" b="1" dirty="0">
                <a:latin typeface="DengXian" panose="02010600030101010101" pitchFamily="2" charset="-122"/>
                <a:ea typeface="DengXian" panose="02010600030101010101" pitchFamily="2" charset="-122"/>
              </a:rPr>
              <a:t>Wide dependencies</a:t>
            </a:r>
            <a:endParaRPr lang="zh-CN" altLang="en-US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b="1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Multiple</a:t>
            </a: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 child partitions may depend on 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parent RDD 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One to many</a:t>
            </a:r>
          </a:p>
          <a:p>
            <a:pPr marL="457200" lvl="1" indent="0">
              <a:spcBef>
                <a:spcPts val="500"/>
              </a:spcBef>
              <a:buNone/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sz="2400" kern="0" dirty="0">
              <a:latin typeface="DengXian" panose="02010600030101010101" pitchFamily="2" charset="-122"/>
              <a:ea typeface="DengXian" panose="02010600030101010101" pitchFamily="2" charset="-122"/>
              <a:cs typeface="Gill Sans Light"/>
              <a:sym typeface="Gill Sans Light"/>
            </a:endParaRPr>
          </a:p>
          <a:p>
            <a:pPr marL="228600" lvl="1" indent="-228600"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b="1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Example :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b="1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Narrow: </a:t>
            </a: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map, filter, union, join(co-</a:t>
            </a:r>
            <a:r>
              <a:rPr lang="en-US" sz="2400" kern="0" dirty="0" err="1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partioned</a:t>
            </a: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)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b="1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Wide: </a:t>
            </a:r>
            <a:r>
              <a:rPr lang="en-US" sz="2400" kern="0" dirty="0" err="1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groupByKey</a:t>
            </a: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,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 join(co-</a:t>
            </a:r>
            <a:r>
              <a:rPr lang="en-US" altLang="zh-CN" sz="2400" kern="0" dirty="0" err="1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partioned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)</a:t>
            </a:r>
          </a:p>
          <a:p>
            <a:pPr marL="781972" lvl="2" indent="-228600"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b="1" dirty="0">
              <a:latin typeface="DengXian" panose="02010600030101010101" pitchFamily="2" charset="-122"/>
              <a:ea typeface="DengXian" panose="02010600030101010101" pitchFamily="2" charset="-122"/>
              <a:sym typeface="Gill Sans Light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sz="2400" kern="0" dirty="0">
              <a:latin typeface="Gill Sans Light"/>
              <a:ea typeface="Gill Sans Light"/>
              <a:cs typeface="Gill Sans Light"/>
              <a:sym typeface="Gill Sans Ligh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EB6AA38-9AAF-4770-9F79-279FB1181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4471" y="1690688"/>
            <a:ext cx="4841019" cy="3670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94173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C440D6-3B65-4215-8EC9-833F9DB3F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Differences between types of dependencies</a:t>
            </a:r>
            <a:endParaRPr lang="zh-CN" altLang="en-US" dirty="0"/>
          </a:p>
        </p:txBody>
      </p:sp>
      <p:sp>
        <p:nvSpPr>
          <p:cNvPr id="5" name="Resource allocation…">
            <a:extLst>
              <a:ext uri="{FF2B5EF4-FFF2-40B4-BE49-F238E27FC236}">
                <a16:creationId xmlns:a16="http://schemas.microsoft.com/office/drawing/2014/main" id="{F4659CB6-D274-491E-A10F-00E3E2BD11FD}"/>
              </a:ext>
            </a:extLst>
          </p:cNvPr>
          <p:cNvSpPr txBox="1">
            <a:spLocks/>
          </p:cNvSpPr>
          <p:nvPr/>
        </p:nvSpPr>
        <p:spPr>
          <a:xfrm>
            <a:off x="838197" y="1690687"/>
            <a:ext cx="7852957" cy="4840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92500" lnSpcReduction="10000"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r>
              <a:rPr lang="en-US" altLang="zh-CN" b="1" kern="0" dirty="0">
                <a:latin typeface="DengXian" panose="02010600030101010101" pitchFamily="2" charset="-122"/>
                <a:ea typeface="DengXian" panose="02010600030101010101" pitchFamily="2" charset="-122"/>
              </a:rPr>
              <a:t>Execution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Narrow dependencies: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b="1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Pipelined</a:t>
            </a: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 execution on one cluster node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The node </a:t>
            </a: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can compute all the parent partitions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Wide dependencies: 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Require data from all parent partitions to be </a:t>
            </a:r>
            <a:r>
              <a:rPr lang="en-US" sz="2400" b="1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available</a:t>
            </a: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 and to be </a:t>
            </a:r>
            <a:r>
              <a:rPr lang="en-US" sz="2400" b="1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shuffled</a:t>
            </a:r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 across the nodes by MapReduce</a:t>
            </a:r>
          </a:p>
          <a:p>
            <a:r>
              <a:rPr lang="en-US" altLang="zh-CN" b="1" dirty="0">
                <a:latin typeface="DengXian" panose="02010600030101010101" pitchFamily="2" charset="-122"/>
                <a:ea typeface="DengXian" panose="02010600030101010101" pitchFamily="2" charset="-122"/>
              </a:rPr>
              <a:t>Recovery</a:t>
            </a:r>
            <a:endParaRPr lang="zh-CN" altLang="en-US" b="1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Narrow dependencies: 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Only need to recomputed </a:t>
            </a:r>
            <a:r>
              <a:rPr lang="en-US" altLang="zh-CN" sz="2400" b="1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the lost parent partitions 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Can be </a:t>
            </a:r>
            <a:r>
              <a:rPr lang="en-US" altLang="zh-CN" sz="2400" b="1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recomputed in parallel 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on different nodes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Wide dependencies: 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b="1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Complete re-execution 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cs typeface="Gill Sans Light"/>
                <a:sym typeface="Gill Sans Light"/>
              </a:rPr>
              <a:t>because of the loss of some partition from all the ancestors of an RDD</a:t>
            </a:r>
          </a:p>
          <a:p>
            <a:pPr marL="457200" lvl="1" indent="0">
              <a:spcBef>
                <a:spcPts val="500"/>
              </a:spcBef>
              <a:buNone/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sz="2400" kern="0" dirty="0">
              <a:latin typeface="Gill Sans Light"/>
              <a:ea typeface="Gill Sans Light"/>
              <a:cs typeface="Gill Sans Light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378244164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6326D0-2E80-4153-A5E9-87DB77447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Job Scheduling-</a:t>
            </a:r>
            <a:r>
              <a:rPr lang="en-US" altLang="zh-CN" b="1" dirty="0">
                <a:latin typeface="+mn-ea"/>
              </a:rPr>
              <a:t> </a:t>
            </a:r>
            <a:r>
              <a:rPr lang="en-US" altLang="zh-CN" dirty="0">
                <a:latin typeface="+mn-ea"/>
              </a:rPr>
              <a:t>DAG</a:t>
            </a:r>
            <a:endParaRPr lang="zh-CN" altLang="en-US" dirty="0"/>
          </a:p>
        </p:txBody>
      </p:sp>
      <p:sp>
        <p:nvSpPr>
          <p:cNvPr id="4" name="Resource allocation…">
            <a:extLst>
              <a:ext uri="{FF2B5EF4-FFF2-40B4-BE49-F238E27FC236}">
                <a16:creationId xmlns:a16="http://schemas.microsoft.com/office/drawing/2014/main" id="{F68CAFB2-50E3-4AC7-A87F-DC6BCB12652E}"/>
              </a:ext>
            </a:extLst>
          </p:cNvPr>
          <p:cNvSpPr txBox="1">
            <a:spLocks/>
          </p:cNvSpPr>
          <p:nvPr/>
        </p:nvSpPr>
        <p:spPr>
          <a:xfrm>
            <a:off x="206432" y="1158533"/>
            <a:ext cx="7082642" cy="4840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 lnSpcReduction="10000"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</a:rPr>
              <a:t>Examine RDD’s lineage graph to build a </a:t>
            </a:r>
            <a:r>
              <a:rPr lang="en-US" altLang="zh-CN" sz="2400" b="1" kern="0" dirty="0">
                <a:latin typeface="DengXian" panose="02010600030101010101" pitchFamily="2" charset="-122"/>
                <a:ea typeface="DengXian" panose="02010600030101010101" pitchFamily="2" charset="-122"/>
              </a:rPr>
              <a:t>DAG(</a:t>
            </a:r>
            <a:r>
              <a:rPr lang="en-US" altLang="zh-CN" sz="2400" b="1" dirty="0">
                <a:latin typeface="DengXian" panose="02010600030101010101" pitchFamily="2" charset="-122"/>
                <a:ea typeface="DengXian" panose="02010600030101010101" pitchFamily="2" charset="-122"/>
              </a:rPr>
              <a:t>Directed </a:t>
            </a:r>
            <a:r>
              <a:rPr lang="en-US" altLang="zh-CN" sz="2400" b="1" dirty="0" err="1">
                <a:latin typeface="DengXian" panose="02010600030101010101" pitchFamily="2" charset="-122"/>
                <a:ea typeface="DengXian" panose="02010600030101010101" pitchFamily="2" charset="-122"/>
              </a:rPr>
              <a:t>Acyclical</a:t>
            </a:r>
            <a:r>
              <a:rPr lang="en-US" altLang="zh-CN" sz="2400" b="1" dirty="0">
                <a:latin typeface="DengXian" panose="02010600030101010101" pitchFamily="2" charset="-122"/>
                <a:ea typeface="DengXian" panose="02010600030101010101" pitchFamily="2" charset="-122"/>
              </a:rPr>
              <a:t> Graphs</a:t>
            </a:r>
            <a:r>
              <a:rPr lang="en-US" altLang="zh-CN" sz="2400" b="1" kern="0" dirty="0">
                <a:latin typeface="DengXian" panose="02010600030101010101" pitchFamily="2" charset="-122"/>
                <a:ea typeface="DengXian" panose="02010600030101010101" pitchFamily="2" charset="-122"/>
              </a:rPr>
              <a:t>) 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</a:rPr>
              <a:t>of stages to execute</a:t>
            </a:r>
          </a:p>
          <a:p>
            <a:pPr lvl="1"/>
            <a:r>
              <a:rPr lang="en-US" altLang="zh-CN" sz="2400" b="1" dirty="0">
                <a:latin typeface="DengXian" panose="02010600030101010101" pitchFamily="2" charset="-122"/>
                <a:ea typeface="DengXian" panose="02010600030101010101" pitchFamily="2" charset="-122"/>
              </a:rPr>
              <a:t>Stage </a:t>
            </a:r>
            <a:r>
              <a:rPr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contains as many pipelined transformations with narrow dependencies as possible.</a:t>
            </a:r>
          </a:p>
          <a:p>
            <a:pPr lvl="1"/>
            <a:r>
              <a:rPr lang="en-US" sz="2400" b="1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Stages boundaries</a:t>
            </a:r>
          </a:p>
          <a:p>
            <a:pPr lvl="2"/>
            <a:r>
              <a:rPr lang="en-US" sz="200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the shuffle operations required for wide dependencies</a:t>
            </a:r>
          </a:p>
          <a:p>
            <a:pPr lvl="2"/>
            <a:r>
              <a:rPr lang="en-US" sz="200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already computed partitions that can </a:t>
            </a:r>
            <a:r>
              <a:rPr lang="en-US" sz="2000" dirty="0" err="1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shortcircuit</a:t>
            </a:r>
            <a:r>
              <a:rPr lang="en-US" sz="200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 the computation of a parent RDD</a:t>
            </a:r>
          </a:p>
          <a:p>
            <a:pPr lvl="1"/>
            <a:r>
              <a:rPr lang="en-US" sz="240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Scheduler launches tasks to compute missing partitions from each stage until it has computed the target RDD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3DACCE3-A9B0-4021-8E73-D36B293A3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9074" y="1306285"/>
            <a:ext cx="4757067" cy="434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8968557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6326D0-2E80-4153-A5E9-87DB77447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Job Scheduling-</a:t>
            </a:r>
            <a:r>
              <a:rPr lang="en-US" altLang="zh-CN" b="1" dirty="0">
                <a:latin typeface="+mn-ea"/>
              </a:rPr>
              <a:t> </a:t>
            </a:r>
            <a:r>
              <a:rPr lang="en-US" altLang="zh-CN" dirty="0">
                <a:latin typeface="+mn-ea"/>
              </a:rPr>
              <a:t>DAG</a:t>
            </a:r>
            <a:endParaRPr lang="zh-CN" altLang="en-US" dirty="0"/>
          </a:p>
        </p:txBody>
      </p:sp>
      <p:sp>
        <p:nvSpPr>
          <p:cNvPr id="4" name="Resource allocation…">
            <a:extLst>
              <a:ext uri="{FF2B5EF4-FFF2-40B4-BE49-F238E27FC236}">
                <a16:creationId xmlns:a16="http://schemas.microsoft.com/office/drawing/2014/main" id="{F68CAFB2-50E3-4AC7-A87F-DC6BCB12652E}"/>
              </a:ext>
            </a:extLst>
          </p:cNvPr>
          <p:cNvSpPr txBox="1">
            <a:spLocks/>
          </p:cNvSpPr>
          <p:nvPr/>
        </p:nvSpPr>
        <p:spPr>
          <a:xfrm>
            <a:off x="838200" y="1690687"/>
            <a:ext cx="9642962" cy="37260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92500" lnSpcReduction="20000"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r>
              <a:rPr lang="en-US" altLang="zh-CN" sz="2600" kern="0" dirty="0">
                <a:latin typeface="DengXian" panose="02010600030101010101" pitchFamily="2" charset="-122"/>
                <a:ea typeface="DengXian" panose="02010600030101010101" pitchFamily="2" charset="-122"/>
              </a:rPr>
              <a:t>Assigns tasks to machines based </a:t>
            </a:r>
            <a:r>
              <a:rPr lang="en-US" altLang="zh-CN" sz="26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on </a:t>
            </a:r>
            <a:r>
              <a:rPr lang="en-US" altLang="zh-CN" sz="2600" b="1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data locality </a:t>
            </a:r>
            <a:r>
              <a:rPr lang="en-US" altLang="zh-CN" sz="26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using delay scheduling</a:t>
            </a:r>
          </a:p>
          <a:p>
            <a:pPr lvl="1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Partition is available in memory on a node</a:t>
            </a:r>
          </a:p>
          <a:p>
            <a:pPr lvl="1"/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Partition containing RDD has provides preferred locations</a:t>
            </a:r>
          </a:p>
          <a:p>
            <a:pPr lvl="1"/>
            <a:endParaRPr lang="en-US" sz="2400" kern="0" dirty="0">
              <a:latin typeface="DengXian" panose="02010600030101010101" pitchFamily="2" charset="-122"/>
              <a:ea typeface="DengXian" panose="02010600030101010101" pitchFamily="2" charset="-122"/>
              <a:sym typeface="Gill Sans Light"/>
            </a:endParaRPr>
          </a:p>
          <a:p>
            <a:pPr marL="228600" lvl="1" indent="-228600"/>
            <a:r>
              <a:rPr lang="en-US" sz="26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If a task fails</a:t>
            </a:r>
          </a:p>
          <a:p>
            <a:pPr marL="781972" lvl="2" indent="-228600"/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If stage’s parents are still available</a:t>
            </a:r>
          </a:p>
          <a:p>
            <a:pPr marL="1329689" lvl="3" indent="-228600"/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re-run it on another node</a:t>
            </a:r>
          </a:p>
          <a:p>
            <a:pPr marL="781972" lvl="2" indent="-228600"/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If unavailable:</a:t>
            </a:r>
          </a:p>
          <a:p>
            <a:pPr marL="1329689" lvl="3" indent="-228600"/>
            <a:r>
              <a:rPr lang="en-US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resubmit tasks to compute the missing partitions in parallel.</a:t>
            </a:r>
          </a:p>
        </p:txBody>
      </p:sp>
    </p:spTree>
    <p:extLst>
      <p:ext uri="{BB962C8B-B14F-4D97-AF65-F5344CB8AC3E}">
        <p14:creationId xmlns:p14="http://schemas.microsoft.com/office/powerpoint/2010/main" val="7942492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2781AD-E1FF-48E5-989B-6F45B6145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Interpreter Integration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0D9E5E-6DF9-4D67-9466-BA7A94360F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9634" y="1506582"/>
            <a:ext cx="5756366" cy="4241075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Run Spark interactively from the interpreter to query big datasets.</a:t>
            </a:r>
          </a:p>
          <a:p>
            <a:endParaRPr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Compile a class for each line</a:t>
            </a:r>
          </a:p>
          <a:p>
            <a:endParaRPr lang="en-US" altLang="zh-CN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r>
              <a:rPr lang="en-US" altLang="zh-CN" sz="2400" dirty="0">
                <a:latin typeface="DengXian" panose="02010600030101010101" pitchFamily="2" charset="-122"/>
                <a:ea typeface="DengXian" panose="02010600030101010101" pitchFamily="2" charset="-122"/>
              </a:rPr>
              <a:t>Interpreter serve these classes over HTTP.</a:t>
            </a:r>
            <a:endParaRPr lang="zh-CN" altLang="en-US" sz="2400" dirty="0">
              <a:latin typeface="DengXian" panose="02010600030101010101" pitchFamily="2" charset="-122"/>
              <a:ea typeface="DengXian" panose="02010600030101010101" pitchFamily="2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AC22054-70C5-4C9E-93B1-7FD2FF142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7067" y="1431878"/>
            <a:ext cx="5745299" cy="439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379258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84B22F-ED8C-476B-95B5-24555F262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Memory Management</a:t>
            </a:r>
            <a:endParaRPr lang="zh-CN" altLang="en-US" dirty="0"/>
          </a:p>
        </p:txBody>
      </p:sp>
      <p:sp>
        <p:nvSpPr>
          <p:cNvPr id="5" name="Resource allocation…">
            <a:extLst>
              <a:ext uri="{FF2B5EF4-FFF2-40B4-BE49-F238E27FC236}">
                <a16:creationId xmlns:a16="http://schemas.microsoft.com/office/drawing/2014/main" id="{68E12A6B-0F72-4DDD-ACAD-6F34B0A02359}"/>
              </a:ext>
            </a:extLst>
          </p:cNvPr>
          <p:cNvSpPr txBox="1">
            <a:spLocks/>
          </p:cNvSpPr>
          <p:nvPr/>
        </p:nvSpPr>
        <p:spPr>
          <a:xfrm>
            <a:off x="838200" y="1785257"/>
            <a:ext cx="10770328" cy="4702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70000" lnSpcReduction="20000"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r>
              <a:rPr lang="en-US" altLang="zh-CN" b="1" kern="0" dirty="0">
                <a:latin typeface="DengXian" panose="02010600030101010101" pitchFamily="2" charset="-122"/>
                <a:ea typeface="DengXian" panose="02010600030101010101" pitchFamily="2" charset="-122"/>
              </a:rPr>
              <a:t>Storage of persistent RDDs</a:t>
            </a:r>
          </a:p>
          <a:p>
            <a:pPr lvl="1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in-memory storage as </a:t>
            </a:r>
            <a:r>
              <a:rPr lang="en-US" altLang="zh-CN" sz="2400" kern="0" dirty="0" err="1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deserialized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 Java objects</a:t>
            </a:r>
          </a:p>
          <a:p>
            <a:pPr lvl="2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fastest performance</a:t>
            </a:r>
          </a:p>
          <a:p>
            <a:pPr lvl="1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in-memory storage as serialized data</a:t>
            </a:r>
          </a:p>
          <a:p>
            <a:pPr lvl="2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more memory-efficient representation than Java object graphs</a:t>
            </a:r>
          </a:p>
          <a:p>
            <a:pPr lvl="2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lower performance</a:t>
            </a:r>
          </a:p>
          <a:p>
            <a:pPr lvl="1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on-disk storage</a:t>
            </a:r>
          </a:p>
          <a:p>
            <a:pPr lvl="2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Suitable for RDDs that are too large to keep in RAM</a:t>
            </a:r>
          </a:p>
          <a:p>
            <a:pPr lvl="2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costly to </a:t>
            </a:r>
            <a:r>
              <a:rPr lang="en-US" altLang="zh-CN" sz="2400" kern="0" dirty="0" err="1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recompute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 on each use</a:t>
            </a:r>
          </a:p>
          <a:p>
            <a:pPr lvl="2"/>
            <a:endParaRPr lang="en-US" altLang="zh-CN" sz="2400" kern="0" dirty="0">
              <a:latin typeface="DengXian" panose="02010600030101010101" pitchFamily="2" charset="-122"/>
              <a:ea typeface="DengXian" panose="02010600030101010101" pitchFamily="2" charset="-122"/>
              <a:sym typeface="Gill Sans Light"/>
            </a:endParaRPr>
          </a:p>
          <a:p>
            <a:pPr marL="228600" lvl="2" indent="-228600"/>
            <a:r>
              <a:rPr lang="en-US" altLang="zh-CN" sz="2900" b="1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LRU eviction policy at the level of RDDs</a:t>
            </a:r>
          </a:p>
          <a:p>
            <a:pPr lvl="1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Evict a partition from </a:t>
            </a:r>
            <a:r>
              <a:rPr lang="en-US" altLang="zh-CN" sz="2400" b="1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the least recently accessed RDD </a:t>
            </a:r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when no enough space</a:t>
            </a:r>
          </a:p>
          <a:p>
            <a:pPr lvl="1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If (victim RDD == new partition RDD) , Keep the old partition in memory</a:t>
            </a:r>
          </a:p>
          <a:p>
            <a:pPr lvl="2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Most operations will run tasks over an entire RDD</a:t>
            </a:r>
          </a:p>
          <a:p>
            <a:pPr lvl="2"/>
            <a:r>
              <a:rPr lang="en-US" altLang="zh-CN" sz="2400" kern="0" dirty="0">
                <a:latin typeface="DengXian" panose="02010600030101010101" pitchFamily="2" charset="-122"/>
                <a:ea typeface="DengXian" panose="02010600030101010101" pitchFamily="2" charset="-122"/>
                <a:sym typeface="Gill Sans Light"/>
              </a:rPr>
              <a:t>Prevent cycling partitions from the same RDD in and out</a:t>
            </a:r>
          </a:p>
          <a:p>
            <a:pPr marL="781972" lvl="2" indent="-228600"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b="1" dirty="0">
              <a:latin typeface="DengXian" panose="02010600030101010101" pitchFamily="2" charset="-122"/>
              <a:ea typeface="DengXian" panose="02010600030101010101" pitchFamily="2" charset="-122"/>
              <a:sym typeface="Gill Sans Light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sz="2400" kern="0" dirty="0">
              <a:latin typeface="DengXian" panose="02010600030101010101" pitchFamily="2" charset="-122"/>
              <a:ea typeface="DengXian" panose="02010600030101010101" pitchFamily="2" charset="-122"/>
              <a:cs typeface="Gill Sans Light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86529332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EA94A1-E9CA-4399-971F-66DA6E49D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Checkpointing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F3939B-8DDB-4819-8591-55A57A72F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5022" y="1690688"/>
            <a:ext cx="11615057" cy="4351338"/>
          </a:xfrm>
        </p:spPr>
        <p:txBody>
          <a:bodyPr>
            <a:normAutofit fontScale="92500"/>
          </a:bodyPr>
          <a:lstStyle/>
          <a:p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Useful for RDDs with long lineage graphs containing </a:t>
            </a:r>
            <a:r>
              <a:rPr lang="en-US" altLang="zh-CN" b="1" dirty="0">
                <a:latin typeface="DengXian" panose="02010600030101010101" pitchFamily="2" charset="-122"/>
                <a:ea typeface="DengXian" panose="02010600030101010101" pitchFamily="2" charset="-122"/>
              </a:rPr>
              <a:t>wide dependencies</a:t>
            </a:r>
          </a:p>
          <a:p>
            <a:pPr lvl="1"/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A node failure in the cluster requires a full </a:t>
            </a:r>
            <a:r>
              <a:rPr lang="en-US" altLang="zh-CN" dirty="0" err="1">
                <a:latin typeface="DengXian" panose="02010600030101010101" pitchFamily="2" charset="-122"/>
                <a:ea typeface="DengXian" panose="02010600030101010101" pitchFamily="2" charset="-122"/>
              </a:rPr>
              <a:t>recomputation</a:t>
            </a:r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 </a:t>
            </a:r>
          </a:p>
          <a:p>
            <a:pPr lvl="1"/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Materialize intermediate records on the nodes holding parent partitions</a:t>
            </a:r>
          </a:p>
          <a:p>
            <a:pPr lvl="1"/>
            <a:endParaRPr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28600" lvl="1" indent="-228600"/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Spark provides an API for checkpointing</a:t>
            </a:r>
          </a:p>
          <a:p>
            <a:pPr lvl="1"/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User can decide which data to checkpoint</a:t>
            </a:r>
          </a:p>
          <a:p>
            <a:pPr lvl="1"/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Automatic checkpointing - select an optimal set of RDDs</a:t>
            </a:r>
          </a:p>
          <a:p>
            <a:pPr lvl="1"/>
            <a:endParaRPr lang="en-US" altLang="zh-CN" dirty="0">
              <a:latin typeface="DengXian" panose="02010600030101010101" pitchFamily="2" charset="-122"/>
              <a:ea typeface="DengXian" panose="02010600030101010101" pitchFamily="2" charset="-122"/>
            </a:endParaRPr>
          </a:p>
          <a:p>
            <a:pPr marL="228600" lvl="1" indent="-228600"/>
            <a:r>
              <a:rPr lang="en-US" altLang="zh-CN" dirty="0">
                <a:latin typeface="DengXian" panose="02010600030101010101" pitchFamily="2" charset="-122"/>
                <a:ea typeface="DengXian" panose="02010600030101010101" pitchFamily="2" charset="-122"/>
              </a:rPr>
              <a:t>Read-only nature of RDDs makes them simpler to checkpoint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70155753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Backgrou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Example Applications</a:t>
            </a:r>
            <a:endParaRPr dirty="0"/>
          </a:p>
        </p:txBody>
      </p:sp>
      <p:sp>
        <p:nvSpPr>
          <p:cNvPr id="164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11173458" y="6404291"/>
            <a:ext cx="180339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ill Sans Light"/>
                <a:sym typeface="Gill Sans Light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ill Sans Light"/>
              <a:sym typeface="Gill Sans Ligh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占位符 6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kumimoji="1" lang="en-US" altLang="zh-CN" dirty="0"/>
                  <a:t>Logistic Regression</a:t>
                </a:r>
              </a:p>
              <a:p>
                <a:pPr marL="781972" lvl="2" indent="-228600"/>
                <a:r>
                  <a:rPr lang="en-US" altLang="zh-CN" sz="2400" dirty="0">
                    <a:sym typeface="Gill Sans Light"/>
                  </a:rPr>
                  <a:t>Function:   </a:t>
                </a:r>
                <a14:m>
                  <m:oMath xmlns:m="http://schemas.openxmlformats.org/officeDocument/2006/math">
                    <m:r>
                      <a:rPr lang="en-US" altLang="zh-CN" sz="2400" i="1" dirty="0">
                        <a:latin typeface="Cambria Math" charset="0"/>
                        <a:sym typeface="Gill Sans Light"/>
                      </a:rPr>
                      <m:t>𝑦</m:t>
                    </m:r>
                    <m:r>
                      <a:rPr lang="en-US" altLang="zh-CN" sz="2400" i="1" dirty="0">
                        <a:latin typeface="Cambria Math" charset="0"/>
                        <a:sym typeface="Gill Sans Light"/>
                      </a:rPr>
                      <m:t>=</m:t>
                    </m:r>
                    <m:f>
                      <m:fPr>
                        <m:type m:val="skw"/>
                        <m:ctrlPr>
                          <a:rPr lang="en-US" altLang="zh-CN" sz="2400" i="1" dirty="0">
                            <a:latin typeface="Cambria Math" panose="02040503050406030204" pitchFamily="18" charset="0"/>
                            <a:sym typeface="Gill Sans Light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  <a:sym typeface="Gill Sans Light"/>
                              </a:rPr>
                            </m:ctrlPr>
                          </m:sSupPr>
                          <m:e>
                            <m:r>
                              <a:rPr lang="en-US" altLang="zh-CN" sz="2400" i="1" dirty="0">
                                <a:latin typeface="Cambria Math" charset="0"/>
                                <a:sym typeface="Gill Sans Light"/>
                              </a:rPr>
                              <m:t>𝑒</m:t>
                            </m:r>
                          </m:e>
                          <m:sup>
                            <m:r>
                              <a:rPr lang="en-US" altLang="zh-CN" sz="2400" i="1" dirty="0">
                                <a:latin typeface="Cambria Math" charset="0"/>
                                <a:sym typeface="Gill Sans Light"/>
                              </a:rPr>
                              <m:t>(</m:t>
                            </m:r>
                            <m:sSubSup>
                              <m:sSubSupPr>
                                <m:ctrlPr>
                                  <a:rPr lang="en-US" altLang="zh-CN" sz="2400" i="1" dirty="0">
                                    <a:latin typeface="Cambria Math" panose="02040503050406030204" pitchFamily="18" charset="0"/>
                                    <a:sym typeface="Gill Sans Light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sz="2400" i="1" dirty="0">
                                    <a:latin typeface="Cambria Math" charset="0"/>
                                    <a:sym typeface="Gill Sans Light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charset="0"/>
                                  </a:rPr>
                                  <m:t>0</m:t>
                                </m:r>
                              </m:sub>
                              <m:sup/>
                            </m:sSubSup>
                            <m:r>
                              <a:rPr lang="en-US" altLang="zh-CN" i="1">
                                <a:latin typeface="Cambria Math" charset="0"/>
                              </a:rPr>
                              <m:t>+</m:t>
                            </m:r>
                            <m:sSubSup>
                              <m:sSubSupPr>
                                <m:ctrlPr>
                                  <a:rPr lang="en-US" altLang="zh-CN" i="1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altLang="zh-CN" i="1">
                                    <a:latin typeface="Cambria Math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altLang="zh-CN" i="1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  <m:sup/>
                            </m:sSubSup>
                            <m:r>
                              <a:rPr lang="en-US" altLang="zh-CN" i="1">
                                <a:latin typeface="Cambria Math" charset="0"/>
                              </a:rPr>
                              <m:t>∗</m:t>
                            </m:r>
                            <m:r>
                              <a:rPr lang="en-US" altLang="zh-CN" i="1">
                                <a:latin typeface="Cambria Math" charset="0"/>
                              </a:rPr>
                              <m:t>𝑥</m:t>
                            </m:r>
                            <m:r>
                              <a:rPr lang="en-US" altLang="zh-CN" i="1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</m:num>
                      <m:den>
                        <m:r>
                          <a:rPr lang="en-US" altLang="zh-CN" sz="2400" i="1" dirty="0">
                            <a:latin typeface="Cambria Math" charset="0"/>
                            <a:sym typeface="Gill Sans Light"/>
                          </a:rPr>
                          <m:t>(1+</m:t>
                        </m:r>
                        <m:sSup>
                          <m:sSupPr>
                            <m:ctrlPr>
                              <a:rPr lang="en-US" altLang="zh-CN" sz="2400" i="1" dirty="0">
                                <a:latin typeface="Cambria Math" panose="02040503050406030204" pitchFamily="18" charset="0"/>
                                <a:sym typeface="Gill Sans Light"/>
                              </a:rPr>
                            </m:ctrlPr>
                          </m:sSupPr>
                          <m:e>
                            <m:r>
                              <a:rPr lang="en-US" altLang="zh-CN" sz="2400" i="1" dirty="0">
                                <a:latin typeface="Cambria Math" charset="0"/>
                                <a:sym typeface="Gill Sans Light"/>
                              </a:rPr>
                              <m:t>𝑒</m:t>
                            </m:r>
                          </m:e>
                          <m:sup>
                            <m:d>
                              <m:dPr>
                                <m:ctrlPr>
                                  <a:rPr lang="en-US" altLang="zh-CN" sz="2400" i="1" dirty="0">
                                    <a:latin typeface="Cambria Math" panose="02040503050406030204" pitchFamily="18" charset="0"/>
                                    <a:sym typeface="Gill Sans Light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en-US" altLang="zh-CN" sz="2400" i="1" dirty="0">
                                        <a:latin typeface="Cambria Math" panose="02040503050406030204" pitchFamily="18" charset="0"/>
                                        <a:sym typeface="Gill Sans Light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 dirty="0">
                                        <a:latin typeface="Cambria Math" charset="0"/>
                                        <a:sym typeface="Gill Sans Light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2400" i="1" dirty="0">
                                        <a:latin typeface="Cambria Math" charset="0"/>
                                        <a:sym typeface="Gill Sans Light"/>
                                      </a:rPr>
                                      <m:t>0</m:t>
                                    </m:r>
                                  </m:sub>
                                </m:sSub>
                                <m:r>
                                  <a:rPr lang="en-US" altLang="zh-CN" sz="2400" i="1" dirty="0">
                                    <a:latin typeface="Cambria Math" charset="0"/>
                                    <a:sym typeface="Gill Sans Light"/>
                                  </a:rPr>
                                  <m:t>+</m:t>
                                </m:r>
                                <m:sSub>
                                  <m:sSubPr>
                                    <m:ctrlPr>
                                      <a:rPr lang="en-US" altLang="zh-CN" sz="2400" i="1" dirty="0">
                                        <a:latin typeface="Cambria Math" panose="02040503050406030204" pitchFamily="18" charset="0"/>
                                        <a:sym typeface="Gill Sans Light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2400" i="1" dirty="0">
                                        <a:latin typeface="Cambria Math" charset="0"/>
                                        <a:sym typeface="Gill Sans Light"/>
                                      </a:rPr>
                                      <m:t>𝑏</m:t>
                                    </m:r>
                                  </m:e>
                                  <m:sub>
                                    <m:r>
                                      <a:rPr lang="en-US" altLang="zh-CN" sz="2400" i="1" dirty="0">
                                        <a:latin typeface="Cambria Math" charset="0"/>
                                        <a:sym typeface="Gill Sans Light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en-US" altLang="zh-CN" sz="2400" i="1" dirty="0">
                                    <a:latin typeface="Cambria Math" charset="0"/>
                                    <a:sym typeface="Gill Sans Light"/>
                                  </a:rPr>
                                  <m:t>∗</m:t>
                                </m:r>
                                <m:r>
                                  <a:rPr lang="en-US" altLang="zh-CN" sz="2400" i="1" dirty="0">
                                    <a:latin typeface="Cambria Math" charset="0"/>
                                    <a:sym typeface="Gill Sans Light"/>
                                  </a:rPr>
                                  <m:t>𝑥</m:t>
                                </m:r>
                              </m:e>
                            </m:d>
                          </m:sup>
                        </m:sSup>
                        <m:r>
                          <a:rPr lang="en-US" altLang="zh-CN" sz="2400" i="1" dirty="0">
                            <a:latin typeface="Cambria Math" charset="0"/>
                            <a:sym typeface="Gill Sans Light"/>
                          </a:rPr>
                          <m:t>)</m:t>
                        </m:r>
                      </m:den>
                    </m:f>
                  </m:oMath>
                </a14:m>
                <a:endParaRPr lang="en-US" altLang="zh-CN" sz="2400" dirty="0">
                  <a:latin typeface="+mn-ea"/>
                  <a:cs typeface="Gill Sans Light"/>
                  <a:sym typeface="Gill Sans Light"/>
                </a:endParaRPr>
              </a:p>
              <a:p>
                <a:pPr>
                  <a:buFont typeface="Arial" charset="0"/>
                  <a:buChar char="•"/>
                </a:pPr>
                <a:endParaRPr kumimoji="1" lang="en-US" altLang="zh-CN" dirty="0"/>
              </a:p>
              <a:p>
                <a:r>
                  <a:rPr kumimoji="1" lang="en-US" altLang="zh-CN" dirty="0"/>
                  <a:t>PageRank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𝑅𝑎𝑛𝑘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type m:val="skw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kumimoji="1" lang="zh-CN" altLang="en-US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</m:oMath>
                </a14:m>
                <a:r>
                  <a:rPr kumimoji="1" lang="en-US" altLang="zh-CN" dirty="0"/>
                  <a:t> + (1-</a:t>
                </a:r>
                <a14:m>
                  <m:oMath xmlns:m="http://schemas.openxmlformats.org/officeDocument/2006/math">
                    <m:r>
                      <a:rPr kumimoji="1" lang="zh-CN" altLang="en-US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kumimoji="1" lang="en-US" altLang="zh-CN" b="0" i="1" smtClean="0">
                        <a:latin typeface="Cambria Math" panose="02040503050406030204" pitchFamily="18" charset="0"/>
                      </a:rPr>
                      <m:t>)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kumimoji="1" lang="en-US" altLang="zh-CN" b="0" dirty="0"/>
              </a:p>
              <a:p>
                <a:pPr marL="0" indent="0">
                  <a:buNone/>
                </a:pPr>
                <a:endParaRPr kumimoji="1" lang="en-US" altLang="zh-CN" dirty="0"/>
              </a:p>
            </p:txBody>
          </p:sp>
        </mc:Choice>
        <mc:Fallback xmlns="">
          <p:sp>
            <p:nvSpPr>
              <p:cNvPr id="7" name="文本占位符 6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5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图片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698" y="2204244"/>
            <a:ext cx="5118100" cy="359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00386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>
                <a:latin typeface="+mn-ea"/>
              </a:rPr>
              <a:t>Different cluster computing frameworks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MapReduce, Dryad, </a:t>
            </a:r>
            <a:r>
              <a:rPr lang="en-US" altLang="zh-CN" sz="2400" dirty="0" err="1">
                <a:latin typeface="+mn-ea"/>
                <a:cs typeface="Gill Sans Light"/>
                <a:sym typeface="Gill Sans Light"/>
              </a:rPr>
              <a:t>Pregrel</a:t>
            </a: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, </a:t>
            </a:r>
            <a:r>
              <a:rPr lang="en-US" altLang="zh-CN" sz="2400" dirty="0" err="1">
                <a:latin typeface="+mn-ea"/>
                <a:cs typeface="Gill Sans Light"/>
                <a:sym typeface="Gill Sans Light"/>
              </a:rPr>
              <a:t>etc</a:t>
            </a:r>
            <a:endParaRPr lang="en-US" altLang="zh-CN" sz="2400" dirty="0">
              <a:latin typeface="+mn-ea"/>
              <a:cs typeface="Gill Sans Light"/>
              <a:sym typeface="Gill Sans Light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Flush intermediate results to disk</a:t>
            </a:r>
          </a:p>
          <a:p>
            <a:r>
              <a:rPr lang="en-US" altLang="zh-CN" b="1" dirty="0">
                <a:latin typeface="+mn-ea"/>
              </a:rPr>
              <a:t>Inefficient for data reuse</a:t>
            </a:r>
            <a:endParaRPr lang="zh-CN" altLang="en-US" b="1" dirty="0">
              <a:latin typeface="+mn-ea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ea typeface="Gill Sans Light"/>
                <a:cs typeface="Gill Sans Light"/>
                <a:sym typeface="Gill Sans Light"/>
              </a:rPr>
              <a:t>Iterative algorithms (PageRank, K-means, logistic regression, </a:t>
            </a:r>
            <a:r>
              <a:rPr lang="en-US" altLang="zh-CN" sz="2400" dirty="0" err="1">
                <a:latin typeface="+mn-ea"/>
                <a:ea typeface="Gill Sans Light"/>
                <a:cs typeface="Gill Sans Light"/>
                <a:sym typeface="Gill Sans Light"/>
              </a:rPr>
              <a:t>etc</a:t>
            </a:r>
            <a:r>
              <a:rPr lang="en-US" altLang="zh-CN" sz="2400" dirty="0">
                <a:latin typeface="+mn-ea"/>
                <a:ea typeface="Gill Sans Light"/>
                <a:cs typeface="Gill Sans Light"/>
                <a:sym typeface="Gill Sans Light"/>
              </a:rPr>
              <a:t>)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ea typeface="Gill Sans Light"/>
                <a:cs typeface="Gill Sans Light"/>
                <a:sym typeface="Gill Sans Light"/>
              </a:rPr>
              <a:t>Iterative data mining tools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515665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F3AA87-AE58-4937-8133-FA645037B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Evaluation</a:t>
            </a:r>
            <a:endParaRPr lang="zh-CN" altLang="en-US" dirty="0"/>
          </a:p>
        </p:txBody>
      </p:sp>
      <p:sp>
        <p:nvSpPr>
          <p:cNvPr id="4" name="Resource allocation…">
            <a:extLst>
              <a:ext uri="{FF2B5EF4-FFF2-40B4-BE49-F238E27FC236}">
                <a16:creationId xmlns:a16="http://schemas.microsoft.com/office/drawing/2014/main" id="{A7841A29-153C-4058-9584-740AECE4EF87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5893527" cy="3212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kern="0" dirty="0">
              <a:latin typeface="+mn-ea"/>
              <a:ea typeface="+mn-ea"/>
              <a:cs typeface="Gill Sans Light"/>
              <a:sym typeface="Gill Sans Light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6908CC1-5517-42D2-94AC-B1B64E35A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5886993"/>
            <a:ext cx="4667794" cy="1357037"/>
          </a:xfrm>
        </p:spPr>
        <p:txBody>
          <a:bodyPr/>
          <a:lstStyle/>
          <a:p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8" y="1991791"/>
            <a:ext cx="5168900" cy="35941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07691"/>
            <a:ext cx="5105400" cy="3378200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860218" y="1321360"/>
            <a:ext cx="3807577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Iterative Machine 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Learning Applications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39567" y="5654180"/>
            <a:ext cx="533113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Why different speed in </a:t>
            </a:r>
            <a:r>
              <a:rPr kumimoji="0" lang="en-US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Logistic</a:t>
            </a:r>
            <a:r>
              <a:rPr kumimoji="0" lang="en-US" sz="1800" b="0" i="0" u="none" strike="noStrike" cap="none" spc="0" normalizeH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 Regression and K-Means</a:t>
            </a:r>
            <a:endParaRPr kumimoji="0" 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8248327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F3AA87-AE58-4937-8133-FA645037B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Evaluation</a:t>
            </a:r>
            <a:endParaRPr lang="zh-CN" altLang="en-US" dirty="0"/>
          </a:p>
        </p:txBody>
      </p:sp>
      <p:sp>
        <p:nvSpPr>
          <p:cNvPr id="4" name="Resource allocation…">
            <a:extLst>
              <a:ext uri="{FF2B5EF4-FFF2-40B4-BE49-F238E27FC236}">
                <a16:creationId xmlns:a16="http://schemas.microsoft.com/office/drawing/2014/main" id="{A7841A29-153C-4058-9584-740AECE4EF87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5893527" cy="3212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kern="0" dirty="0">
              <a:latin typeface="+mn-ea"/>
              <a:ea typeface="+mn-ea"/>
              <a:cs typeface="Gill Sans Light"/>
              <a:sym typeface="Gill Sans Light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6908CC1-5517-42D2-94AC-B1B64E35A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5886993"/>
            <a:ext cx="4667794" cy="1357037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860218" y="1321360"/>
            <a:ext cx="1000911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PageRank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108200"/>
            <a:ext cx="5168900" cy="2628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23457" y="4999839"/>
            <a:ext cx="2697466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How to increase the speed?</a:t>
            </a:r>
          </a:p>
        </p:txBody>
      </p:sp>
    </p:spTree>
    <p:extLst>
      <p:ext uri="{BB962C8B-B14F-4D97-AF65-F5344CB8AC3E}">
        <p14:creationId xmlns:p14="http://schemas.microsoft.com/office/powerpoint/2010/main" val="656763137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F3AA87-AE58-4937-8133-FA645037B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Evaluation</a:t>
            </a:r>
            <a:endParaRPr lang="zh-CN" altLang="en-US" dirty="0"/>
          </a:p>
        </p:txBody>
      </p:sp>
      <p:sp>
        <p:nvSpPr>
          <p:cNvPr id="4" name="Resource allocation…">
            <a:extLst>
              <a:ext uri="{FF2B5EF4-FFF2-40B4-BE49-F238E27FC236}">
                <a16:creationId xmlns:a16="http://schemas.microsoft.com/office/drawing/2014/main" id="{A7841A29-153C-4058-9584-740AECE4EF87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5893527" cy="3212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kern="0" dirty="0">
              <a:latin typeface="+mn-ea"/>
              <a:ea typeface="+mn-ea"/>
              <a:cs typeface="Gill Sans Light"/>
              <a:sym typeface="Gill Sans Light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6908CC1-5517-42D2-94AC-B1B64E35A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5886993"/>
            <a:ext cx="4667794" cy="1357037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860218" y="1321360"/>
            <a:ext cx="1463474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Calibri"/>
              </a:rPr>
              <a:t>Fault Recovery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4100" y="1905000"/>
            <a:ext cx="49911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3264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F3AA87-AE58-4937-8133-FA645037B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Evaluation</a:t>
            </a:r>
            <a:endParaRPr lang="zh-CN" altLang="en-US" dirty="0"/>
          </a:p>
        </p:txBody>
      </p:sp>
      <p:sp>
        <p:nvSpPr>
          <p:cNvPr id="4" name="Resource allocation…">
            <a:extLst>
              <a:ext uri="{FF2B5EF4-FFF2-40B4-BE49-F238E27FC236}">
                <a16:creationId xmlns:a16="http://schemas.microsoft.com/office/drawing/2014/main" id="{A7841A29-153C-4058-9584-740AECE4EF87}"/>
              </a:ext>
            </a:extLst>
          </p:cNvPr>
          <p:cNvSpPr txBox="1">
            <a:spLocks/>
          </p:cNvSpPr>
          <p:nvPr/>
        </p:nvSpPr>
        <p:spPr>
          <a:xfrm>
            <a:off x="838199" y="1690688"/>
            <a:ext cx="5893527" cy="3212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1pPr>
            <a:lvl2pPr marL="768350" marR="0" indent="-31115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2pPr>
            <a:lvl3pPr marL="1321722" marR="0" indent="-407322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3pPr>
            <a:lvl4pPr marL="1869439" marR="0" indent="-4978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4pPr>
            <a:lvl5pPr marL="2381955" marR="0" indent="-553155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400" kern="0" dirty="0">
              <a:latin typeface="+mn-ea"/>
              <a:ea typeface="+mn-ea"/>
              <a:cs typeface="Gill Sans Light"/>
              <a:sym typeface="Gill Sans Light"/>
            </a:endParaRP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6908CC1-5517-42D2-94AC-B1B64E35A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5886993"/>
            <a:ext cx="4667794" cy="1357037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860218" y="1321360"/>
            <a:ext cx="1359599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000000"/>
                </a:solidFill>
                <a:sym typeface="Calibri"/>
              </a:rPr>
              <a:t>Memory Lack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alibri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803400"/>
            <a:ext cx="51689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031452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Backgrou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Apache </a:t>
            </a:r>
            <a:r>
              <a:rPr lang="en-US" dirty="0" err="1"/>
              <a:t>Tez</a:t>
            </a:r>
            <a:endParaRPr dirty="0"/>
          </a:p>
        </p:txBody>
      </p:sp>
      <p:sp>
        <p:nvSpPr>
          <p:cNvPr id="164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11173458" y="6404291"/>
            <a:ext cx="180339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ill Sans Light"/>
                <a:sym typeface="Gill Sans Light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ill Sans Light"/>
              <a:sym typeface="Gill Sans Light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3908526" cy="4351338"/>
          </a:xfrm>
        </p:spPr>
        <p:txBody>
          <a:bodyPr>
            <a:normAutofit fontScale="92500"/>
          </a:bodyPr>
          <a:lstStyle/>
          <a:p>
            <a:pPr>
              <a:buFont typeface="Arial" charset="0"/>
              <a:buChar char="•"/>
            </a:pPr>
            <a:r>
              <a:rPr kumimoji="1" lang="en-US" altLang="zh-CN" dirty="0"/>
              <a:t>Only </a:t>
            </a:r>
            <a:r>
              <a:rPr kumimoji="1" lang="en-US" altLang="zh-CN" dirty="0" err="1"/>
              <a:t>mapReduce</a:t>
            </a:r>
            <a:endParaRPr kumimoji="1" lang="en-US" altLang="zh-CN" dirty="0"/>
          </a:p>
          <a:p>
            <a:pPr>
              <a:buFont typeface="Arial" charset="0"/>
              <a:buChar char="•"/>
            </a:pPr>
            <a:r>
              <a:rPr kumimoji="1" lang="en-US" altLang="zh-CN" dirty="0"/>
              <a:t>A general </a:t>
            </a:r>
            <a:r>
              <a:rPr kumimoji="1" lang="en-US" altLang="zh-CN" dirty="0" err="1"/>
              <a:t>prupose</a:t>
            </a:r>
            <a:r>
              <a:rPr kumimoji="1" lang="en-US" altLang="zh-CN" dirty="0"/>
              <a:t> resource management layer named YARN with different function models</a:t>
            </a:r>
          </a:p>
          <a:p>
            <a:pPr>
              <a:buFont typeface="Arial" charset="0"/>
              <a:buChar char="•"/>
            </a:pPr>
            <a:r>
              <a:rPr kumimoji="1" lang="en-US" altLang="zh-CN" dirty="0"/>
              <a:t>A common set of building blocks used by applications for their customized implementation using Apache </a:t>
            </a:r>
            <a:r>
              <a:rPr kumimoji="1" lang="en-US" altLang="zh-CN" dirty="0" err="1"/>
              <a:t>Tez</a:t>
            </a:r>
            <a:r>
              <a:rPr kumimoji="1" lang="en-US" altLang="zh-CN" dirty="0"/>
              <a:t> on YARN 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9207" y="2109736"/>
            <a:ext cx="6464420" cy="3119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22393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Backgrou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Apache </a:t>
            </a:r>
            <a:r>
              <a:rPr lang="en-US" dirty="0" err="1"/>
              <a:t>Tez</a:t>
            </a:r>
            <a:endParaRPr dirty="0"/>
          </a:p>
        </p:txBody>
      </p:sp>
      <p:sp>
        <p:nvSpPr>
          <p:cNvPr id="164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11173458" y="6404291"/>
            <a:ext cx="180339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ill Sans Light"/>
                <a:sym typeface="Gill Sans Light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ill Sans Light"/>
              <a:sym typeface="Gill Sans Light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92922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kumimoji="1" lang="en-US" altLang="zh-CN" dirty="0"/>
              <a:t>DAG: Directed Acyclic Graph representing the structure of a data processing workflow. Data flows in the direction of the edges.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926" y="2754848"/>
            <a:ext cx="10058400" cy="374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499350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Backgrou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Tez</a:t>
            </a:r>
            <a:r>
              <a:rPr lang="en-US" dirty="0"/>
              <a:t> vs Spark</a:t>
            </a:r>
            <a:endParaRPr dirty="0"/>
          </a:p>
        </p:txBody>
      </p:sp>
      <p:sp>
        <p:nvSpPr>
          <p:cNvPr id="164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11173458" y="6404291"/>
            <a:ext cx="180339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ill Sans Light"/>
                <a:sym typeface="Gill Sans Light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ill Sans Light"/>
              <a:sym typeface="Gill Sans Light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Tez</a:t>
            </a:r>
            <a:r>
              <a:rPr kumimoji="1" lang="en-US" altLang="zh-CN" dirty="0"/>
              <a:t> is a frame based on the YARN to implement the DAG. Which can split and aggregate the assignments to reduce the data storage in the process to speed up.</a:t>
            </a:r>
            <a:endParaRPr lang="en-US" altLang="zh-CN" sz="2400" dirty="0">
              <a:latin typeface="+mn-ea"/>
              <a:cs typeface="Gill Sans Light"/>
              <a:sym typeface="Gill Sans Light"/>
            </a:endParaRPr>
          </a:p>
          <a:p>
            <a:pPr>
              <a:buFont typeface="Arial" charset="0"/>
              <a:buChar char="•"/>
            </a:pPr>
            <a:endParaRPr kumimoji="1" lang="en-US" altLang="zh-CN" dirty="0"/>
          </a:p>
          <a:p>
            <a:r>
              <a:rPr kumimoji="1" lang="en-US" altLang="zh-CN" dirty="0"/>
              <a:t>Spark is a frame based on Memory, which can store the data in the Memory to speed up the iterative calculation and the interactive data mining.</a:t>
            </a:r>
            <a:endParaRPr kumimoji="1" lang="en-US" altLang="zh-CN" b="0" dirty="0"/>
          </a:p>
          <a:p>
            <a:pPr marL="0" indent="0">
              <a:buNone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00192554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Background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Apache </a:t>
            </a:r>
            <a:r>
              <a:rPr lang="en-US" dirty="0" err="1"/>
              <a:t>Tez</a:t>
            </a:r>
            <a:endParaRPr dirty="0"/>
          </a:p>
        </p:txBody>
      </p:sp>
      <p:sp>
        <p:nvSpPr>
          <p:cNvPr id="164" name="幻灯片编号"/>
          <p:cNvSpPr txBox="1">
            <a:spLocks noGrp="1"/>
          </p:cNvSpPr>
          <p:nvPr>
            <p:ph type="sldNum" sz="quarter" idx="4294967295"/>
          </p:nvPr>
        </p:nvSpPr>
        <p:spPr>
          <a:xfrm>
            <a:off x="11173458" y="6404291"/>
            <a:ext cx="180339" cy="26923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pPr marL="0" marR="0" lvl="0" indent="0" algn="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200" b="0" i="0" u="none" strike="noStrike" kern="0" cap="none" spc="0" normalizeH="0" baseline="0" noProof="0">
                <a:ln>
                  <a:noFill/>
                </a:ln>
                <a:solidFill>
                  <a:srgbClr val="888888"/>
                </a:solidFill>
                <a:effectLst/>
                <a:uLnTx/>
                <a:uFillTx/>
                <a:latin typeface="Gill Sans Light"/>
                <a:sym typeface="Gill Sans Light"/>
              </a:rPr>
              <a:pPr marL="0" marR="0" lvl="0" indent="0" algn="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888888"/>
              </a:solidFill>
              <a:effectLst/>
              <a:uLnTx/>
              <a:uFillTx/>
              <a:latin typeface="Gill Sans Light"/>
              <a:sym typeface="Gill Sans Light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endParaRPr kumimoji="1" lang="en-US" altLang="zh-CN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550" y="1670844"/>
            <a:ext cx="5422900" cy="466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78882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C440D6-3B65-4215-8EC9-833F9DB3F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New framework</a:t>
            </a:r>
            <a:r>
              <a:rPr lang="is-IS" altLang="zh-CN" dirty="0"/>
              <a:t>…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DA61CEA-22D6-4824-A489-69E03476FF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3200" b="1" dirty="0">
                <a:latin typeface="+mn-ea"/>
              </a:rPr>
              <a:t>Resilient Distributed Datasets (RDDs)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Optimize data placement: Keep intermediate results in memory 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Good fit for parallel applications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Achieve fault-tolerance efficiently</a:t>
            </a:r>
          </a:p>
          <a:p>
            <a:r>
              <a:rPr lang="en-US" altLang="zh-CN" sz="3200" b="1" dirty="0">
                <a:latin typeface="+mn-ea"/>
              </a:rPr>
              <a:t>Main challenge</a:t>
            </a:r>
            <a:endParaRPr lang="zh-CN" altLang="en-US" sz="3200" b="1" dirty="0">
              <a:latin typeface="+mn-ea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ea typeface="Gill Sans Light"/>
                <a:cs typeface="Gill Sans Light"/>
                <a:sym typeface="Gill Sans Light"/>
              </a:rPr>
              <a:t>Provide</a:t>
            </a:r>
            <a:r>
              <a:rPr lang="en-US" altLang="zh-CN" sz="2400" dirty="0">
                <a:ea typeface="Gill Sans Light"/>
                <a:cs typeface="Gill Sans Light"/>
                <a:sym typeface="Gill Sans Light"/>
              </a:rPr>
              <a:t> </a:t>
            </a: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fault-t</a:t>
            </a:r>
            <a:r>
              <a:rPr lang="en-US" altLang="zh-CN" sz="2400" dirty="0">
                <a:latin typeface="+mn-ea"/>
                <a:ea typeface="Gill Sans Light"/>
                <a:cs typeface="Gill Sans Light"/>
                <a:sym typeface="Gill Sans Light"/>
              </a:rPr>
              <a:t>olerance</a:t>
            </a: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 efficiently</a:t>
            </a:r>
          </a:p>
        </p:txBody>
      </p:sp>
    </p:spTree>
    <p:extLst>
      <p:ext uri="{BB962C8B-B14F-4D97-AF65-F5344CB8AC3E}">
        <p14:creationId xmlns:p14="http://schemas.microsoft.com/office/powerpoint/2010/main" val="296180231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+mn-ea"/>
              </a:rPr>
              <a:t>Resilient Distributed Datasets (RDDs)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3200" b="1" dirty="0">
                <a:latin typeface="+mn-ea"/>
              </a:rPr>
              <a:t>RDD Abstraction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dirty="0">
                <a:latin typeface="+mn-ea"/>
                <a:cs typeface="Gill Sans Light"/>
                <a:sym typeface="Gill Sans Light"/>
              </a:rPr>
              <a:t>Read-only, no random write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Coarse-grained transformations: map, filter, and join, </a:t>
            </a:r>
            <a:r>
              <a:rPr lang="en-US" altLang="zh-CN" sz="2400" dirty="0" err="1">
                <a:latin typeface="+mn-ea"/>
                <a:cs typeface="Gill Sans Light"/>
                <a:sym typeface="Gill Sans Light"/>
              </a:rPr>
              <a:t>etc</a:t>
            </a:r>
            <a:endParaRPr lang="en-US" altLang="zh-CN" sz="2400" dirty="0">
              <a:latin typeface="+mn-ea"/>
              <a:cs typeface="Gill Sans Light"/>
              <a:sym typeface="Gill Sans Light"/>
            </a:endParaRP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000" dirty="0">
                <a:latin typeface="+mn-ea"/>
                <a:cs typeface="Gill Sans Light"/>
                <a:sym typeface="Gill Sans Light"/>
              </a:rPr>
              <a:t>Logging the transformations (lineage) rather than datasets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Only be Created through operations on:   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000" dirty="0">
                <a:latin typeface="+mn-ea"/>
                <a:cs typeface="Gill Sans Light"/>
                <a:sym typeface="Gill Sans Light"/>
              </a:rPr>
              <a:t>data in stable storage  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000" dirty="0">
                <a:latin typeface="+mn-ea"/>
                <a:cs typeface="Gill Sans Light"/>
                <a:sym typeface="Gill Sans Light"/>
              </a:rPr>
              <a:t>other RDDs</a:t>
            </a:r>
            <a:endParaRPr lang="en-US" altLang="zh-CN" sz="2400" dirty="0">
              <a:latin typeface="+mn-ea"/>
              <a:cs typeface="Gill Sans Light"/>
              <a:sym typeface="Gill Sans Light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dirty="0">
                <a:latin typeface="+mn-ea"/>
                <a:cs typeface="Gill Sans Light"/>
                <a:sym typeface="Gill Sans Light"/>
              </a:rPr>
              <a:t>Implemented in Spark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Users can control two aspects: persistence and partitioning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altLang="zh-CN" sz="2400" dirty="0">
              <a:latin typeface="+mn-ea"/>
              <a:cs typeface="Gill Sans Light"/>
              <a:sym typeface="Gill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419282687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Spark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b="1" dirty="0">
                <a:latin typeface="+mn-ea"/>
              </a:rPr>
              <a:t>Spark runtime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One driver program  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000" dirty="0">
                <a:latin typeface="+mn-ea"/>
                <a:cs typeface="Gill Sans Light"/>
                <a:sym typeface="Gill Sans Light"/>
              </a:rPr>
              <a:t>Defines RDDs and invokes actions 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000" dirty="0">
                <a:latin typeface="+mn-ea"/>
                <a:cs typeface="Gill Sans Light"/>
                <a:sym typeface="Gill Sans Light"/>
              </a:rPr>
              <a:t>Track the RDDs’ lineage</a:t>
            </a:r>
            <a:endParaRPr lang="en-US" altLang="zh-CN" sz="2400" dirty="0">
              <a:latin typeface="+mn-ea"/>
              <a:cs typeface="Gill Sans Light"/>
              <a:sym typeface="Gill Sans Light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A cluster of workers   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000" dirty="0">
                <a:latin typeface="+mn-ea"/>
                <a:cs typeface="Gill Sans Light"/>
                <a:sym typeface="Gill Sans Light"/>
              </a:rPr>
              <a:t>Store RDD partitions in RAM</a:t>
            </a:r>
          </a:p>
          <a:p>
            <a:pPr marL="1239172" lvl="2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endParaRPr lang="en-US" altLang="zh-CN" b="1" dirty="0">
              <a:latin typeface="+mn-ea"/>
            </a:endParaRPr>
          </a:p>
          <a:p>
            <a:r>
              <a:rPr lang="en-US" altLang="zh-CN" b="1" dirty="0">
                <a:latin typeface="+mn-ea"/>
              </a:rPr>
              <a:t>Language-integrated API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Transformations: map, filter, </a:t>
            </a:r>
            <a:r>
              <a:rPr lang="en-US" altLang="zh-CN" sz="2400" dirty="0" err="1">
                <a:latin typeface="+mn-ea"/>
                <a:cs typeface="Gill Sans Light"/>
                <a:sym typeface="Gill Sans Light"/>
              </a:rPr>
              <a:t>etc</a:t>
            </a:r>
            <a:endParaRPr lang="en-US" altLang="zh-CN" sz="2400" dirty="0">
              <a:latin typeface="+mn-ea"/>
              <a:cs typeface="Gill Sans Light"/>
              <a:sym typeface="Gill Sans Light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Actions: count, collect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Persist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8246" y="1373895"/>
            <a:ext cx="5338119" cy="3183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44663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Example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sz="2000" dirty="0"/>
              <a:t>    Lineage graph</a:t>
            </a:r>
            <a:endParaRPr kumimoji="1" lang="zh-CN" altLang="en-US" sz="20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2958"/>
            <a:ext cx="6147143" cy="39051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3"/>
          <a:srcRect r="5738"/>
          <a:stretch/>
        </p:blipFill>
        <p:spPr>
          <a:xfrm>
            <a:off x="5966769" y="1696712"/>
            <a:ext cx="5735080" cy="109378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4"/>
          <a:srcRect r="10103"/>
          <a:stretch/>
        </p:blipFill>
        <p:spPr>
          <a:xfrm>
            <a:off x="5966769" y="2808273"/>
            <a:ext cx="4833819" cy="105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2401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            Spark VS </a:t>
            </a:r>
            <a:r>
              <a:rPr kumimoji="1" lang="en-US" altLang="zh-CN" dirty="0" err="1"/>
              <a:t>DryadLINQ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3200" b="1" dirty="0">
                <a:latin typeface="+mn-ea"/>
              </a:rPr>
              <a:t>Similarity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>
                <a:latin typeface="+mn-ea"/>
                <a:cs typeface="Gill Sans Light"/>
                <a:sym typeface="Gill Sans Light"/>
              </a:rPr>
              <a:t>bulk operations </a:t>
            </a: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corresponding to RDDs transformations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Provide Language-integrated API in Scala</a:t>
            </a:r>
          </a:p>
          <a:p>
            <a:r>
              <a:rPr lang="en-US" altLang="zh-CN" sz="3200" b="1" dirty="0">
                <a:latin typeface="+mn-ea"/>
              </a:rPr>
              <a:t>Difference</a:t>
            </a:r>
            <a:endParaRPr lang="zh-CN" altLang="en-US" sz="3200" b="1" dirty="0">
              <a:latin typeface="+mn-ea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ea typeface="Gill Sans Light"/>
                <a:cs typeface="Gill Sans Light"/>
                <a:sym typeface="Gill Sans Light"/>
              </a:rPr>
              <a:t>Datasets in disks or filesystems(</a:t>
            </a:r>
            <a:r>
              <a:rPr lang="en-US" altLang="zh-CN" sz="2400" dirty="0" err="1">
                <a:latin typeface="+mn-ea"/>
                <a:ea typeface="Gill Sans Light"/>
                <a:cs typeface="Gill Sans Light"/>
                <a:sym typeface="Gill Sans Light"/>
              </a:rPr>
              <a:t>DryadLINQ</a:t>
            </a:r>
            <a:r>
              <a:rPr lang="en-US" altLang="zh-CN" sz="2400" dirty="0">
                <a:latin typeface="+mn-ea"/>
                <a:ea typeface="Gill Sans Light"/>
                <a:cs typeface="Gill Sans Light"/>
                <a:sym typeface="Gill Sans Light"/>
              </a:rPr>
              <a:t>) VS Datasets in memory(Spark)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cs typeface="Gill Sans Light"/>
                <a:sym typeface="Gill Sans Light"/>
              </a:rPr>
              <a:t>Spark can be used interactively to query big datasets from Scala interpreter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63975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 RDDs  VS  Distributed Shared Memory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9025" y="1426400"/>
            <a:ext cx="7954662" cy="4904378"/>
          </a:xfrm>
          <a:prstGeom prst="rect">
            <a:avLst/>
          </a:prstGeom>
        </p:spPr>
      </p:pic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039061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 Applications of RDDs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458097"/>
            <a:ext cx="10515600" cy="4718866"/>
          </a:xfrm>
        </p:spPr>
        <p:txBody>
          <a:bodyPr/>
          <a:lstStyle/>
          <a:p>
            <a:r>
              <a:rPr lang="en-US" altLang="zh-CN" sz="3200" b="1" dirty="0">
                <a:latin typeface="+mn-ea"/>
              </a:rPr>
              <a:t>Suitable: batch applications</a:t>
            </a:r>
          </a:p>
          <a:p>
            <a:endParaRPr lang="en-US" altLang="zh-CN" sz="2400" dirty="0">
              <a:latin typeface="+mn-ea"/>
              <a:cs typeface="Gill Sans Light"/>
              <a:sym typeface="Gill Sans Light"/>
            </a:endParaRPr>
          </a:p>
          <a:p>
            <a:r>
              <a:rPr lang="en-US" altLang="zh-CN" sz="3200" b="1" dirty="0">
                <a:latin typeface="+mn-ea"/>
              </a:rPr>
              <a:t>Not Suitable: make asynchronous fine-grained updates</a:t>
            </a:r>
            <a:endParaRPr lang="zh-CN" altLang="en-US" sz="3200" b="1" dirty="0">
              <a:latin typeface="+mn-ea"/>
            </a:endParaRP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ea typeface="Gill Sans Light"/>
                <a:cs typeface="Gill Sans Light"/>
                <a:sym typeface="Gill Sans Light"/>
              </a:rPr>
              <a:t>Storage system for Web application</a:t>
            </a:r>
          </a:p>
          <a:p>
            <a:pPr marL="685800" lvl="1" indent="-228600">
              <a:spcBef>
                <a:spcPts val="500"/>
              </a:spcBef>
              <a:defRPr sz="2400">
                <a:latin typeface="Gill Sans Light"/>
                <a:ea typeface="Gill Sans Light"/>
                <a:cs typeface="Gill Sans Light"/>
                <a:sym typeface="Gill Sans Light"/>
              </a:defRPr>
            </a:pPr>
            <a:r>
              <a:rPr lang="en-US" altLang="zh-CN" sz="2400" dirty="0">
                <a:latin typeface="+mn-ea"/>
                <a:ea typeface="Gill Sans Light"/>
                <a:cs typeface="Gill Sans Light"/>
                <a:sym typeface="Gill Sans Light"/>
              </a:rPr>
              <a:t>Incremental web crawler</a:t>
            </a:r>
            <a:endParaRPr lang="en-US" altLang="zh-CN" sz="2400" dirty="0">
              <a:latin typeface="+mn-ea"/>
              <a:cs typeface="Gill Sans Light"/>
              <a:sym typeface="Gill Sans Light"/>
            </a:endParaRPr>
          </a:p>
          <a:p>
            <a:endParaRPr lang="en-US" altLang="zh-CN" sz="2400" dirty="0">
              <a:latin typeface="+mn-ea"/>
              <a:cs typeface="Gill Sans Light"/>
              <a:sym typeface="Gill Sans Light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632265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2193</TotalTime>
  <Words>1070</Words>
  <Application>Microsoft Office PowerPoint</Application>
  <PresentationFormat>宽屏</PresentationFormat>
  <Paragraphs>194</Paragraphs>
  <Slides>27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27</vt:i4>
      </vt:variant>
    </vt:vector>
  </HeadingPairs>
  <TitlesOfParts>
    <vt:vector size="38" baseType="lpstr">
      <vt:lpstr>等线</vt:lpstr>
      <vt:lpstr>等线</vt:lpstr>
      <vt:lpstr>等线 Light</vt:lpstr>
      <vt:lpstr>Gill Sans</vt:lpstr>
      <vt:lpstr>Gill Sans Light</vt:lpstr>
      <vt:lpstr>Ubuntu</vt:lpstr>
      <vt:lpstr>Arial</vt:lpstr>
      <vt:lpstr>Calibri</vt:lpstr>
      <vt:lpstr>Cambria Math</vt:lpstr>
      <vt:lpstr>Office 主题​​</vt:lpstr>
      <vt:lpstr>1_Office Theme</vt:lpstr>
      <vt:lpstr>         Resilient Distributed Datasets</vt:lpstr>
      <vt:lpstr>Background</vt:lpstr>
      <vt:lpstr>New framework…</vt:lpstr>
      <vt:lpstr>Resilient Distributed Datasets (RDDs)</vt:lpstr>
      <vt:lpstr>Spark</vt:lpstr>
      <vt:lpstr>Example</vt:lpstr>
      <vt:lpstr>            Spark VS DryadLINQ</vt:lpstr>
      <vt:lpstr> RDDs  VS  Distributed Shared Memory</vt:lpstr>
      <vt:lpstr> Applications of RDDs</vt:lpstr>
      <vt:lpstr>Transformations and actions</vt:lpstr>
      <vt:lpstr>Representing RDD</vt:lpstr>
      <vt:lpstr>Dependencies between RDDs</vt:lpstr>
      <vt:lpstr>Differences between types of dependencies</vt:lpstr>
      <vt:lpstr>Job Scheduling- DAG</vt:lpstr>
      <vt:lpstr>Job Scheduling- DAG</vt:lpstr>
      <vt:lpstr>Interpreter Integration</vt:lpstr>
      <vt:lpstr>Memory Management</vt:lpstr>
      <vt:lpstr>Checkpointing</vt:lpstr>
      <vt:lpstr>Example Applications</vt:lpstr>
      <vt:lpstr>Evaluation</vt:lpstr>
      <vt:lpstr>Evaluation</vt:lpstr>
      <vt:lpstr>Evaluation</vt:lpstr>
      <vt:lpstr>Evaluation</vt:lpstr>
      <vt:lpstr>Apache Tez</vt:lpstr>
      <vt:lpstr>Apache Tez</vt:lpstr>
      <vt:lpstr>Tez vs Spark</vt:lpstr>
      <vt:lpstr>Apache Tez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Dong Chen</dc:creator>
  <cp:lastModifiedBy>Dong Chen</cp:lastModifiedBy>
  <cp:revision>78</cp:revision>
  <dcterms:created xsi:type="dcterms:W3CDTF">2017-09-24T23:44:35Z</dcterms:created>
  <dcterms:modified xsi:type="dcterms:W3CDTF">2017-09-26T22:28:28Z</dcterms:modified>
</cp:coreProperties>
</file>

<file path=docProps/thumbnail.jpeg>
</file>